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7"/>
  </p:notesMasterIdLst>
  <p:sldIdLst>
    <p:sldId id="256" r:id="rId2"/>
    <p:sldId id="301" r:id="rId3"/>
    <p:sldId id="307" r:id="rId4"/>
    <p:sldId id="262" r:id="rId5"/>
    <p:sldId id="260" r:id="rId6"/>
    <p:sldId id="285" r:id="rId7"/>
    <p:sldId id="261" r:id="rId8"/>
    <p:sldId id="298" r:id="rId9"/>
    <p:sldId id="284" r:id="rId10"/>
    <p:sldId id="294" r:id="rId11"/>
    <p:sldId id="274" r:id="rId12"/>
    <p:sldId id="268" r:id="rId13"/>
    <p:sldId id="266" r:id="rId14"/>
    <p:sldId id="267" r:id="rId15"/>
    <p:sldId id="269" r:id="rId16"/>
    <p:sldId id="270" r:id="rId17"/>
    <p:sldId id="318" r:id="rId18"/>
    <p:sldId id="319" r:id="rId19"/>
    <p:sldId id="297" r:id="rId20"/>
    <p:sldId id="271" r:id="rId21"/>
    <p:sldId id="309" r:id="rId22"/>
    <p:sldId id="312" r:id="rId23"/>
    <p:sldId id="315" r:id="rId24"/>
    <p:sldId id="317" r:id="rId25"/>
    <p:sldId id="313" r:id="rId26"/>
    <p:sldId id="299" r:id="rId27"/>
    <p:sldId id="286" r:id="rId28"/>
    <p:sldId id="275" r:id="rId29"/>
    <p:sldId id="300" r:id="rId30"/>
    <p:sldId id="314" r:id="rId31"/>
    <p:sldId id="311" r:id="rId32"/>
    <p:sldId id="302" r:id="rId33"/>
    <p:sldId id="320" r:id="rId34"/>
    <p:sldId id="278" r:id="rId35"/>
    <p:sldId id="279" r:id="rId3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5" d="100"/>
          <a:sy n="45" d="100"/>
        </p:scale>
        <p:origin x="732" y="68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tif>
</file>

<file path=ppt/media/image12.png>
</file>

<file path=ppt/media/image13.ti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9382254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6" name="Shape 19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over 100TB of RAM total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3858" y="9123976"/>
            <a:ext cx="4273355" cy="556403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119"/>
          <p:cNvSpPr>
            <a:spLocks noGrp="1"/>
          </p:cNvSpPr>
          <p:nvPr>
            <p:ph type="title"/>
          </p:nvPr>
        </p:nvSpPr>
        <p:spPr>
          <a:xfrm>
            <a:off x="975359" y="3029937"/>
            <a:ext cx="11054082" cy="2090703"/>
          </a:xfrm>
          <a:prstGeom prst="rect">
            <a:avLst/>
          </a:prstGeom>
        </p:spPr>
        <p:txBody>
          <a:bodyPr lIns="65023" tIns="65023" rIns="65023" bIns="65023"/>
          <a:lstStyle>
            <a:lvl1pPr defTabSz="650240">
              <a:defRPr sz="6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body" sz="quarter" idx="1"/>
          </p:nvPr>
        </p:nvSpPr>
        <p:spPr>
          <a:xfrm>
            <a:off x="1950719" y="5527040"/>
            <a:ext cx="9103361" cy="2492587"/>
          </a:xfrm>
          <a:prstGeom prst="rect">
            <a:avLst/>
          </a:prstGeom>
        </p:spPr>
        <p:txBody>
          <a:bodyPr lIns="65023" tIns="65023" rIns="65023" bIns="65023" anchor="t"/>
          <a:lstStyle>
            <a:lvl1pPr marL="0" indent="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indent="4572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indent="9144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indent="13716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indent="1828800" algn="ctr" defTabSz="650240">
              <a:spcBef>
                <a:spcPts val="1000"/>
              </a:spcBef>
              <a:buSzTx/>
              <a:buNone/>
              <a:defRPr sz="440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xfrm>
            <a:off x="11985791" y="9232739"/>
            <a:ext cx="368769" cy="352001"/>
          </a:xfrm>
          <a:prstGeom prst="rect">
            <a:avLst/>
          </a:prstGeom>
        </p:spPr>
        <p:txBody>
          <a:bodyPr lIns="65023" tIns="65023" rIns="65023" bIns="65023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3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</p:sldLayoutIdLst>
  <p:transition spd="med"/>
  <p:hf hdr="0" ftr="0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github.com/nuitrcs/intro_quest_workshop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kb.northwestern.edu/quest-software" TargetMode="Externa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kb.northwestern.edu/page.php?id=69247" TargetMode="External"/><Relationship Id="rId2" Type="http://schemas.openxmlformats.org/officeDocument/2006/relationships/hyperlink" Target="https://kb.northwestern.edu/page.php?id=70719" TargetMode="Externa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mailto:quest-help@northwestern.edu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t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mailto:netID@quest.northwestern.edu?subject=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xfrm>
            <a:off x="980439" y="569624"/>
            <a:ext cx="11979825" cy="2664928"/>
          </a:xfrm>
          <a:prstGeom prst="rect">
            <a:avLst/>
          </a:prstGeom>
        </p:spPr>
        <p:txBody>
          <a:bodyPr/>
          <a:lstStyle/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Computational Skills for Researchers</a:t>
            </a:r>
          </a:p>
          <a:p>
            <a:pPr>
              <a:defRPr sz="5300">
                <a:solidFill>
                  <a:srgbClr val="53585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Intro to Quest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half" idx="1"/>
          </p:nvPr>
        </p:nvSpPr>
        <p:spPr>
          <a:xfrm>
            <a:off x="1300480" y="3957247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53585F"/>
                </a:solidFill>
              </a:defRPr>
            </a:pPr>
            <a:endParaRPr dirty="0"/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lang="en-US" dirty="0"/>
              <a:t>Alper </a:t>
            </a:r>
            <a:r>
              <a:rPr lang="en-US" dirty="0" err="1"/>
              <a:t>Kinaci</a:t>
            </a:r>
            <a:r>
              <a:rPr dirty="0"/>
              <a:t>, Sr. </a:t>
            </a:r>
            <a:r>
              <a:rPr lang="en-US" dirty="0"/>
              <a:t>Computational</a:t>
            </a:r>
            <a:r>
              <a:rPr dirty="0"/>
              <a:t> Specialist</a:t>
            </a:r>
          </a:p>
          <a:p>
            <a:pPr>
              <a:defRPr sz="3700">
                <a:solidFill>
                  <a:srgbClr val="53585F"/>
                </a:solidFill>
              </a:defRPr>
            </a:pPr>
            <a:r>
              <a:rPr dirty="0"/>
              <a:t>Research Computing Services</a:t>
            </a:r>
          </a:p>
        </p:txBody>
      </p:sp>
      <p:pic>
        <p:nvPicPr>
          <p:cNvPr id="133" name="image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1740904" y="6917522"/>
            <a:ext cx="1082347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4"/>
              </a:defRPr>
            </a:lvl1pPr>
          </a:lstStyle>
          <a:p>
            <a:pPr>
              <a:defRPr u="none"/>
            </a:pPr>
            <a:r>
              <a:rPr u="sng" dirty="0">
                <a:hlinkClick r:id="rId4"/>
              </a:rPr>
              <a:t>https://</a:t>
            </a:r>
            <a:r>
              <a:rPr u="sng" dirty="0" smtClean="0">
                <a:hlinkClick r:id="rId4"/>
              </a:rPr>
              <a:t>github.com/nuitrcs/intro</a:t>
            </a:r>
            <a:r>
              <a:rPr lang="en-US" u="sng" dirty="0" smtClean="0">
                <a:hlinkClick r:id="rId4"/>
              </a:rPr>
              <a:t>-</a:t>
            </a:r>
            <a:r>
              <a:rPr u="sng" dirty="0" smtClean="0">
                <a:hlinkClick r:id="rId4"/>
              </a:rPr>
              <a:t>quest</a:t>
            </a:r>
            <a:r>
              <a:rPr lang="en-US" u="sng" dirty="0" smtClean="0">
                <a:hlinkClick r:id="rId4"/>
              </a:rPr>
              <a:t>-ciera-</a:t>
            </a:r>
            <a:r>
              <a:rPr u="sng" dirty="0" smtClean="0">
                <a:hlinkClick r:id="rId4"/>
              </a:rPr>
              <a:t>workshop</a:t>
            </a:r>
            <a:endParaRPr u="sng" dirty="0">
              <a:hlinkClick r:id="rId4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slur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308" y="1971280"/>
            <a:ext cx="9710723" cy="700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8562" y="6428540"/>
            <a:ext cx="1733550" cy="2552700"/>
          </a:xfrm>
          <a:prstGeom prst="rect">
            <a:avLst/>
          </a:prstGeom>
        </p:spPr>
      </p:pic>
      <p:pic>
        <p:nvPicPr>
          <p:cNvPr id="1028" name="Picture 4" descr="Image result for futurama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118" y="5741324"/>
            <a:ext cx="2796682" cy="911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10</a:t>
            </a:fld>
            <a:endParaRPr lang="en-US"/>
          </a:p>
        </p:txBody>
      </p:sp>
      <p:sp>
        <p:nvSpPr>
          <p:cNvPr id="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  <p:sp>
        <p:nvSpPr>
          <p:cNvPr id="10" name="Shape 978"/>
          <p:cNvSpPr/>
          <p:nvPr/>
        </p:nvSpPr>
        <p:spPr>
          <a:xfrm>
            <a:off x="576899" y="1319819"/>
            <a:ext cx="6496971" cy="1302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lang="en-US" sz="7800" dirty="0" smtClean="0"/>
              <a:t>Job Scheduler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715502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Shape 100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grpSp>
        <p:nvGrpSpPr>
          <p:cNvPr id="1005" name="Group 1005"/>
          <p:cNvGrpSpPr/>
          <p:nvPr/>
        </p:nvGrpSpPr>
        <p:grpSpPr>
          <a:xfrm>
            <a:off x="909470" y="1519445"/>
            <a:ext cx="2867384" cy="1270001"/>
            <a:chOff x="0" y="0"/>
            <a:chExt cx="2867382" cy="1270000"/>
          </a:xfrm>
        </p:grpSpPr>
        <p:sp>
          <p:nvSpPr>
            <p:cNvPr id="1003" name="Shape 1003"/>
            <p:cNvSpPr/>
            <p:nvPr/>
          </p:nvSpPr>
          <p:spPr>
            <a:xfrm>
              <a:off x="0" y="0"/>
              <a:ext cx="2867383" cy="1270000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1004" name="Shape 1004"/>
            <p:cNvSpPr/>
            <p:nvPr/>
          </p:nvSpPr>
          <p:spPr>
            <a:xfrm>
              <a:off x="296635" y="311150"/>
              <a:ext cx="22741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</a:t>
              </a:r>
            </a:p>
          </p:txBody>
        </p:sp>
      </p:grpSp>
      <p:grpSp>
        <p:nvGrpSpPr>
          <p:cNvPr id="1008" name="Group 1008"/>
          <p:cNvGrpSpPr/>
          <p:nvPr/>
        </p:nvGrpSpPr>
        <p:grpSpPr>
          <a:xfrm>
            <a:off x="1135603" y="6046864"/>
            <a:ext cx="6747488" cy="2434674"/>
            <a:chOff x="0" y="0"/>
            <a:chExt cx="6747486" cy="2434672"/>
          </a:xfrm>
        </p:grpSpPr>
        <p:pic>
          <p:nvPicPr>
            <p:cNvPr id="1006" name="Screen Shot 2017-10-12 at 2.09.02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2415117" cy="243467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007" name="Shape 1007"/>
            <p:cNvSpPr/>
            <p:nvPr/>
          </p:nvSpPr>
          <p:spPr>
            <a:xfrm>
              <a:off x="2654367" y="587756"/>
              <a:ext cx="4093119" cy="179536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#SBATCH</a:t>
              </a:r>
              <a:r>
                <a:rPr dirty="0" smtClean="0"/>
                <a:t> </a:t>
              </a:r>
              <a:r>
                <a:rPr dirty="0"/>
                <a:t>-A &lt;</a:t>
              </a:r>
              <a:r>
                <a:rPr dirty="0" err="1"/>
                <a:t>allocationID</a:t>
              </a:r>
              <a:r>
                <a:rPr dirty="0"/>
                <a:t>&gt; 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#SBATCH</a:t>
              </a:r>
              <a:r>
                <a:rPr dirty="0" smtClean="0"/>
                <a:t> -</a:t>
              </a:r>
              <a:r>
                <a:rPr lang="en-US" dirty="0" smtClean="0"/>
                <a:t>p</a:t>
              </a:r>
              <a:r>
                <a:rPr dirty="0" smtClean="0"/>
                <a:t> </a:t>
              </a:r>
              <a:r>
                <a:rPr dirty="0"/>
                <a:t>&lt;</a:t>
              </a:r>
              <a:r>
                <a:rPr dirty="0" err="1"/>
                <a:t>queue_type</a:t>
              </a:r>
              <a:r>
                <a:rPr dirty="0"/>
                <a:t>&gt;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dirty="0" smtClean="0"/>
                <a:t>#</a:t>
              </a:r>
              <a:r>
                <a:rPr lang="en-US" dirty="0" smtClean="0"/>
                <a:t>SBATCH </a:t>
              </a:r>
              <a:r>
                <a:rPr dirty="0" smtClean="0"/>
                <a:t> </a:t>
              </a:r>
              <a:r>
                <a:rPr lang="en-US" dirty="0" smtClean="0"/>
                <a:t>-N </a:t>
              </a:r>
              <a:r>
                <a:rPr dirty="0" smtClean="0"/>
                <a:t>1</a:t>
              </a:r>
              <a:endParaRPr lang="en-US" dirty="0" smtClean="0"/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…</a:t>
              </a:r>
            </a:p>
            <a:p>
              <a:pPr algn="l" defTabSz="457200">
                <a:tabLst>
                  <a:tab pos="355600" algn="l"/>
                  <a:tab pos="711200" algn="l"/>
                  <a:tab pos="1066800" algn="l"/>
                  <a:tab pos="1422400" algn="l"/>
                  <a:tab pos="1778000" algn="l"/>
                  <a:tab pos="2133600" algn="l"/>
                  <a:tab pos="2489200" algn="l"/>
                  <a:tab pos="2844800" algn="l"/>
                  <a:tab pos="3200400" algn="l"/>
                  <a:tab pos="3556000" algn="l"/>
                  <a:tab pos="3911600" algn="l"/>
                  <a:tab pos="4267200" algn="l"/>
                </a:tabLst>
                <a:defRPr sz="2200">
                  <a:latin typeface="Menlo"/>
                  <a:ea typeface="Menlo"/>
                  <a:cs typeface="Menlo"/>
                  <a:sym typeface="Menlo"/>
                </a:defRPr>
              </a:pPr>
              <a:r>
                <a:rPr lang="en-US" dirty="0" smtClean="0"/>
                <a:t>…</a:t>
              </a:r>
            </a:p>
          </p:txBody>
        </p:sp>
      </p:grpSp>
      <p:grpSp>
        <p:nvGrpSpPr>
          <p:cNvPr id="1013" name="Group 1013"/>
          <p:cNvGrpSpPr/>
          <p:nvPr/>
        </p:nvGrpSpPr>
        <p:grpSpPr>
          <a:xfrm>
            <a:off x="909470" y="3547002"/>
            <a:ext cx="2867384" cy="2722808"/>
            <a:chOff x="0" y="0"/>
            <a:chExt cx="2867382" cy="2722806"/>
          </a:xfrm>
        </p:grpSpPr>
        <p:sp>
          <p:nvSpPr>
            <p:cNvPr id="1009" name="Shape 1009"/>
            <p:cNvSpPr/>
            <p:nvPr/>
          </p:nvSpPr>
          <p:spPr>
            <a:xfrm flipH="1">
              <a:off x="1380098" y="0"/>
              <a:ext cx="1" cy="1243060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grpSp>
          <p:nvGrpSpPr>
            <p:cNvPr id="1012" name="Group 1012"/>
            <p:cNvGrpSpPr/>
            <p:nvPr/>
          </p:nvGrpSpPr>
          <p:grpSpPr>
            <a:xfrm>
              <a:off x="0" y="1452806"/>
              <a:ext cx="2867383" cy="1270001"/>
              <a:chOff x="0" y="0"/>
              <a:chExt cx="2867382" cy="1270000"/>
            </a:xfrm>
          </p:grpSpPr>
          <p:sp>
            <p:nvSpPr>
              <p:cNvPr id="1010" name="Shape 1010"/>
              <p:cNvSpPr/>
              <p:nvPr/>
            </p:nvSpPr>
            <p:spPr>
              <a:xfrm>
                <a:off x="0" y="0"/>
                <a:ext cx="2867383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1" name="Shape 1011"/>
              <p:cNvSpPr/>
              <p:nvPr/>
            </p:nvSpPr>
            <p:spPr>
              <a:xfrm>
                <a:off x="360185" y="311150"/>
                <a:ext cx="214701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rPr dirty="0"/>
                  <a:t>scheduler</a:t>
                </a:r>
              </a:p>
            </p:txBody>
          </p:sp>
        </p:grpSp>
      </p:grpSp>
      <p:grpSp>
        <p:nvGrpSpPr>
          <p:cNvPr id="1016" name="Group 1016"/>
          <p:cNvGrpSpPr/>
          <p:nvPr/>
        </p:nvGrpSpPr>
        <p:grpSpPr>
          <a:xfrm>
            <a:off x="964518" y="3424501"/>
            <a:ext cx="7287508" cy="5371705"/>
            <a:chOff x="0" y="0"/>
            <a:chExt cx="7287506" cy="5371703"/>
          </a:xfrm>
        </p:grpSpPr>
        <p:sp>
          <p:nvSpPr>
            <p:cNvPr id="1014" name="Shape 1014"/>
            <p:cNvSpPr/>
            <p:nvPr/>
          </p:nvSpPr>
          <p:spPr>
            <a:xfrm flipV="1">
              <a:off x="3104310" y="0"/>
              <a:ext cx="4183197" cy="2130907"/>
            </a:xfrm>
            <a:prstGeom prst="line">
              <a:avLst/>
            </a:prstGeom>
            <a:noFill/>
            <a:ln w="38100" cap="rnd">
              <a:solidFill>
                <a:srgbClr val="000000"/>
              </a:solidFill>
              <a:custDash>
                <a:ds d="100000" sp="200000"/>
              </a:custDash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pic>
          <p:nvPicPr>
            <p:cNvPr id="1015" name="Screen Shot 2017-10-12 at 2.14.32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2648896"/>
              <a:ext cx="2742976" cy="272280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17" name="Shape 1017"/>
          <p:cNvSpPr/>
          <p:nvPr/>
        </p:nvSpPr>
        <p:spPr>
          <a:xfrm>
            <a:off x="353141" y="2894016"/>
            <a:ext cx="3872856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 smtClean="0"/>
              <a:t>“</a:t>
            </a:r>
            <a:r>
              <a:rPr lang="en-US" dirty="0" err="1" smtClean="0"/>
              <a:t>sbatch</a:t>
            </a:r>
            <a:r>
              <a:rPr dirty="0" smtClean="0"/>
              <a:t> </a:t>
            </a:r>
            <a:r>
              <a:rPr dirty="0"/>
              <a:t>submit.sh”</a:t>
            </a:r>
          </a:p>
        </p:txBody>
      </p:sp>
      <p:grpSp>
        <p:nvGrpSpPr>
          <p:cNvPr id="1033" name="Group 1033"/>
          <p:cNvGrpSpPr/>
          <p:nvPr/>
        </p:nvGrpSpPr>
        <p:grpSpPr>
          <a:xfrm>
            <a:off x="8517059" y="1354666"/>
            <a:ext cx="3254734" cy="7044267"/>
            <a:chOff x="0" y="0"/>
            <a:chExt cx="3254733" cy="7044266"/>
          </a:xfrm>
        </p:grpSpPr>
        <p:grpSp>
          <p:nvGrpSpPr>
            <p:cNvPr id="1020" name="Group 1020"/>
            <p:cNvGrpSpPr/>
            <p:nvPr/>
          </p:nvGrpSpPr>
          <p:grpSpPr>
            <a:xfrm>
              <a:off x="0" y="0"/>
              <a:ext cx="3254734" cy="1270000"/>
              <a:chOff x="0" y="0"/>
              <a:chExt cx="3254733" cy="1270000"/>
            </a:xfrm>
          </p:grpSpPr>
          <p:sp>
            <p:nvSpPr>
              <p:cNvPr id="1018" name="Shape 1018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19" name="Shape 1019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3" name="Group 1023"/>
            <p:cNvGrpSpPr/>
            <p:nvPr/>
          </p:nvGrpSpPr>
          <p:grpSpPr>
            <a:xfrm>
              <a:off x="0" y="1443566"/>
              <a:ext cx="3254734" cy="1270001"/>
              <a:chOff x="0" y="0"/>
              <a:chExt cx="3254733" cy="1270000"/>
            </a:xfrm>
          </p:grpSpPr>
          <p:sp>
            <p:nvSpPr>
              <p:cNvPr id="1021" name="Shape 1021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2" name="Shape 1022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6" name="Group 1026"/>
            <p:cNvGrpSpPr/>
            <p:nvPr/>
          </p:nvGrpSpPr>
          <p:grpSpPr>
            <a:xfrm>
              <a:off x="0" y="2887133"/>
              <a:ext cx="3254734" cy="1270001"/>
              <a:chOff x="0" y="0"/>
              <a:chExt cx="3254733" cy="1270000"/>
            </a:xfrm>
          </p:grpSpPr>
          <p:sp>
            <p:nvSpPr>
              <p:cNvPr id="1024" name="Shape 1024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5" name="Shape 1025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29" name="Group 1029"/>
            <p:cNvGrpSpPr/>
            <p:nvPr/>
          </p:nvGrpSpPr>
          <p:grpSpPr>
            <a:xfrm>
              <a:off x="0" y="4330700"/>
              <a:ext cx="3254734" cy="1270000"/>
              <a:chOff x="0" y="0"/>
              <a:chExt cx="3254733" cy="1270000"/>
            </a:xfrm>
          </p:grpSpPr>
          <p:sp>
            <p:nvSpPr>
              <p:cNvPr id="1027" name="Shape 1027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28" name="Shape 1028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  <p:grpSp>
          <p:nvGrpSpPr>
            <p:cNvPr id="1032" name="Group 1032"/>
            <p:cNvGrpSpPr/>
            <p:nvPr/>
          </p:nvGrpSpPr>
          <p:grpSpPr>
            <a:xfrm>
              <a:off x="0" y="5774266"/>
              <a:ext cx="3254734" cy="1270001"/>
              <a:chOff x="0" y="0"/>
              <a:chExt cx="3254733" cy="1270000"/>
            </a:xfrm>
          </p:grpSpPr>
          <p:sp>
            <p:nvSpPr>
              <p:cNvPr id="1030" name="Shape 1030"/>
              <p:cNvSpPr/>
              <p:nvPr/>
            </p:nvSpPr>
            <p:spPr>
              <a:xfrm>
                <a:off x="0" y="0"/>
                <a:ext cx="3254734" cy="1270000"/>
              </a:xfrm>
              <a:prstGeom prst="rect">
                <a:avLst/>
              </a:prstGeom>
              <a:noFill/>
              <a:ln w="25400" cap="flat">
                <a:solidFill>
                  <a:srgbClr val="85888D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031" name="Shape 1031"/>
              <p:cNvSpPr/>
              <p:nvPr/>
            </p:nvSpPr>
            <p:spPr>
              <a:xfrm>
                <a:off x="83630" y="311150"/>
                <a:ext cx="3087473" cy="6477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r>
                  <a:t>compute node</a:t>
                </a:r>
              </a:p>
            </p:txBody>
          </p:sp>
        </p:grpSp>
      </p:grpSp>
      <p:sp>
        <p:nvSpPr>
          <p:cNvPr id="36" name="Rectangle 35"/>
          <p:cNvSpPr/>
          <p:nvPr/>
        </p:nvSpPr>
        <p:spPr>
          <a:xfrm>
            <a:off x="1376498" y="4934415"/>
            <a:ext cx="182614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SLURM</a:t>
            </a:r>
            <a:endParaRPr lang="en-US" b="1" dirty="0"/>
          </a:p>
        </p:txBody>
      </p:sp>
      <p:sp>
        <p:nvSpPr>
          <p:cNvPr id="3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5" grpId="1" animBg="1" advAuto="0"/>
      <p:bldP spid="1008" grpId="4" animBg="1" advAuto="0"/>
      <p:bldP spid="1013" grpId="3" animBg="1" advAuto="0"/>
      <p:bldP spid="1016" grpId="6" animBg="1" advAuto="0"/>
      <p:bldP spid="1017" grpId="2" animBg="1" advAuto="0"/>
      <p:bldP spid="1033" grpId="5" animBg="1" advAuto="0"/>
      <p:bldP spid="3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Shape 9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978" name="Shape 978"/>
          <p:cNvSpPr/>
          <p:nvPr/>
        </p:nvSpPr>
        <p:spPr>
          <a:xfrm>
            <a:off x="576072" y="1316736"/>
            <a:ext cx="4381008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sz="7800" dirty="0"/>
              <a:t>Software</a:t>
            </a:r>
            <a:r>
              <a:rPr dirty="0"/>
              <a:t> </a:t>
            </a:r>
          </a:p>
        </p:txBody>
      </p:sp>
      <p:sp>
        <p:nvSpPr>
          <p:cNvPr id="979" name="Shape 979"/>
          <p:cNvSpPr/>
          <p:nvPr/>
        </p:nvSpPr>
        <p:spPr>
          <a:xfrm>
            <a:off x="2007208" y="4151072"/>
            <a:ext cx="899038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2"/>
              </a:defRPr>
            </a:lvl1pPr>
          </a:lstStyle>
          <a:p>
            <a:pPr>
              <a:defRPr u="none"/>
            </a:pPr>
            <a:r>
              <a:rPr u="sng" dirty="0">
                <a:hlinkClick r:id="rId2"/>
              </a:rPr>
              <a:t>https://kb.northwestern.edu/quest-software</a:t>
            </a:r>
          </a:p>
        </p:txBody>
      </p:sp>
      <p:sp>
        <p:nvSpPr>
          <p:cNvPr id="7" name="Shape 917"/>
          <p:cNvSpPr/>
          <p:nvPr/>
        </p:nvSpPr>
        <p:spPr>
          <a:xfrm>
            <a:off x="1622197" y="2940484"/>
            <a:ext cx="4449936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O</a:t>
            </a:r>
            <a:r>
              <a:rPr lang="en-US" dirty="0" smtClean="0"/>
              <a:t>perating system </a:t>
            </a:r>
            <a:endParaRPr lang="en-US" dirty="0" smtClean="0">
              <a:sym typeface="Wingdings" panose="05000000000000000000" pitchFamily="2" charset="2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 smtClean="0">
                <a:sym typeface="Wingdings" panose="05000000000000000000" pitchFamily="2" charset="2"/>
              </a:rPr>
              <a:t>Loadable modules</a:t>
            </a:r>
          </a:p>
        </p:txBody>
      </p:sp>
      <p:sp>
        <p:nvSpPr>
          <p:cNvPr id="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Shape 961"/>
          <p:cNvSpPr>
            <a:spLocks noGrp="1"/>
          </p:cNvSpPr>
          <p:nvPr>
            <p:ph type="sldNum" sz="quarter" idx="2"/>
          </p:nvPr>
        </p:nvSpPr>
        <p:spPr>
          <a:xfrm>
            <a:off x="12000872" y="9232739"/>
            <a:ext cx="353688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963" name="Shape 963"/>
          <p:cNvSpPr/>
          <p:nvPr/>
        </p:nvSpPr>
        <p:spPr>
          <a:xfrm>
            <a:off x="4298689" y="4222750"/>
            <a:ext cx="4407422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ACTIVITY</a:t>
            </a:r>
          </a:p>
        </p:txBody>
      </p:sp>
      <p:sp>
        <p:nvSpPr>
          <p:cNvPr id="6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  <p:sp>
        <p:nvSpPr>
          <p:cNvPr id="7" name="Shape 978"/>
          <p:cNvSpPr/>
          <p:nvPr/>
        </p:nvSpPr>
        <p:spPr>
          <a:xfrm>
            <a:off x="576072" y="1319819"/>
            <a:ext cx="8555227" cy="1302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lang="en-US" sz="7800" dirty="0" smtClean="0"/>
              <a:t>Parallel Computing</a:t>
            </a:r>
            <a:endParaRPr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Shape 96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967" name="Shape 967"/>
          <p:cNvSpPr/>
          <p:nvPr/>
        </p:nvSpPr>
        <p:spPr>
          <a:xfrm>
            <a:off x="2175894" y="1535674"/>
            <a:ext cx="8653011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rPr dirty="0"/>
              <a:t>Parallel Computing</a:t>
            </a:r>
          </a:p>
        </p:txBody>
      </p:sp>
      <p:sp>
        <p:nvSpPr>
          <p:cNvPr id="968" name="Shape 968"/>
          <p:cNvSpPr/>
          <p:nvPr/>
        </p:nvSpPr>
        <p:spPr>
          <a:xfrm>
            <a:off x="3879672" y="3841210"/>
            <a:ext cx="52454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“embarrassingly parallel”</a:t>
            </a:r>
          </a:p>
        </p:txBody>
      </p:sp>
      <p:sp>
        <p:nvSpPr>
          <p:cNvPr id="969" name="Shape 969"/>
          <p:cNvSpPr/>
          <p:nvPr/>
        </p:nvSpPr>
        <p:spPr>
          <a:xfrm>
            <a:off x="4412995" y="4552950"/>
            <a:ext cx="417880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“pleasingly parallel”</a:t>
            </a:r>
          </a:p>
        </p:txBody>
      </p:sp>
      <p:sp>
        <p:nvSpPr>
          <p:cNvPr id="970" name="Shape 970"/>
          <p:cNvSpPr/>
          <p:nvPr/>
        </p:nvSpPr>
        <p:spPr>
          <a:xfrm>
            <a:off x="3654501" y="5264689"/>
            <a:ext cx="569579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high-throughput computing</a:t>
            </a:r>
          </a:p>
        </p:txBody>
      </p:sp>
      <p:sp>
        <p:nvSpPr>
          <p:cNvPr id="971" name="Shape 971"/>
          <p:cNvSpPr/>
          <p:nvPr/>
        </p:nvSpPr>
        <p:spPr>
          <a:xfrm>
            <a:off x="4565243" y="7351567"/>
            <a:ext cx="387431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message passing:</a:t>
            </a:r>
          </a:p>
        </p:txBody>
      </p:sp>
      <p:sp>
        <p:nvSpPr>
          <p:cNvPr id="972" name="Shape 972"/>
          <p:cNvSpPr/>
          <p:nvPr/>
        </p:nvSpPr>
        <p:spPr>
          <a:xfrm>
            <a:off x="4271025" y="8042749"/>
            <a:ext cx="4462761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MPI, </a:t>
            </a:r>
            <a:r>
              <a:rPr lang="en-US" dirty="0" smtClean="0"/>
              <a:t>Spark, </a:t>
            </a:r>
            <a:r>
              <a:rPr dirty="0" err="1" smtClean="0"/>
              <a:t>OpenM</a:t>
            </a:r>
            <a:r>
              <a:rPr lang="en-US" dirty="0" err="1" smtClean="0"/>
              <a:t>P</a:t>
            </a:r>
            <a:endParaRPr dirty="0"/>
          </a:p>
        </p:txBody>
      </p:sp>
      <p:sp>
        <p:nvSpPr>
          <p:cNvPr id="973" name="Shape 973"/>
          <p:cNvSpPr/>
          <p:nvPr/>
        </p:nvSpPr>
        <p:spPr>
          <a:xfrm>
            <a:off x="2495425" y="3129470"/>
            <a:ext cx="8013949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/>
              <a:t>Multiple jobs working independently</a:t>
            </a:r>
          </a:p>
        </p:txBody>
      </p:sp>
      <p:sp>
        <p:nvSpPr>
          <p:cNvPr id="974" name="Shape 974"/>
          <p:cNvSpPr/>
          <p:nvPr/>
        </p:nvSpPr>
        <p:spPr>
          <a:xfrm>
            <a:off x="2062894" y="6655941"/>
            <a:ext cx="887901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Single job communicating across nodes</a:t>
            </a:r>
          </a:p>
        </p:txBody>
      </p:sp>
      <p:sp>
        <p:nvSpPr>
          <p:cNvPr id="13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8" grpId="2" animBg="1" advAuto="0"/>
      <p:bldP spid="969" grpId="3" animBg="1" advAuto="0"/>
      <p:bldP spid="970" grpId="4" animBg="1" advAuto="0"/>
      <p:bldP spid="971" grpId="6" animBg="1" advAuto="0"/>
      <p:bldP spid="972" grpId="7" animBg="1" advAuto="0"/>
      <p:bldP spid="973" grpId="1" animBg="1" advAuto="0"/>
      <p:bldP spid="974" grpId="5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  <p:sp>
        <p:nvSpPr>
          <p:cNvPr id="982" name="Shape 982"/>
          <p:cNvSpPr/>
          <p:nvPr/>
        </p:nvSpPr>
        <p:spPr>
          <a:xfrm>
            <a:off x="818036" y="2963591"/>
            <a:ext cx="8968802" cy="3180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rPr dirty="0"/>
              <a:t>: launch the Terminal </a:t>
            </a:r>
            <a:r>
              <a:rPr dirty="0" smtClean="0"/>
              <a:t>App</a:t>
            </a:r>
            <a:endParaRPr dirty="0"/>
          </a:p>
          <a:p>
            <a:pPr algn="l">
              <a:defRPr sz="4000"/>
            </a:pPr>
            <a:r>
              <a:rPr lang="en-US" dirty="0"/>
              <a:t> </a:t>
            </a:r>
            <a:r>
              <a:rPr lang="en-US" dirty="0" smtClean="0"/>
              <a:t>   </a:t>
            </a:r>
            <a:endParaRPr dirty="0"/>
          </a:p>
          <a:p>
            <a:pPr algn="l">
              <a:defRPr sz="4000"/>
            </a:pP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rPr dirty="0"/>
              <a:t>: launch </a:t>
            </a:r>
            <a:r>
              <a:rPr lang="en-US" dirty="0" err="1" smtClean="0"/>
              <a:t>Git</a:t>
            </a:r>
            <a:r>
              <a:rPr lang="en-US" dirty="0" smtClean="0"/>
              <a:t> Bash</a:t>
            </a:r>
            <a:endParaRPr dirty="0"/>
          </a:p>
          <a:p>
            <a:pPr algn="l">
              <a:defRPr sz="4000"/>
            </a:pPr>
            <a:r>
              <a:rPr lang="en-US" dirty="0" smtClean="0"/>
              <a:t>    </a:t>
            </a:r>
          </a:p>
          <a:p>
            <a:pPr algn="l">
              <a:defRPr sz="4000"/>
            </a:pP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Linux </a:t>
            </a: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users</a:t>
            </a:r>
            <a:r>
              <a:rPr lang="en-US" dirty="0"/>
              <a:t>: launch the Terminal </a:t>
            </a:r>
            <a:r>
              <a:rPr lang="en-US" dirty="0" smtClean="0"/>
              <a:t>App</a:t>
            </a:r>
            <a:endParaRPr lang="en-US" dirty="0"/>
          </a:p>
        </p:txBody>
      </p:sp>
      <p:sp>
        <p:nvSpPr>
          <p:cNvPr id="6" name="Shape 949"/>
          <p:cNvSpPr/>
          <p:nvPr/>
        </p:nvSpPr>
        <p:spPr>
          <a:xfrm>
            <a:off x="2697677" y="205422"/>
            <a:ext cx="760945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Logging </a:t>
            </a:r>
            <a:r>
              <a:rPr lang="en-US" sz="4800" dirty="0" smtClean="0"/>
              <a:t>in 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593459" y="351574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3460" y="2064758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85" name="Shape 9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593460" y="2064757"/>
            <a:ext cx="943008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400"/>
            </a:pP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lang="en-US" dirty="0">
                <a:latin typeface="Courier"/>
              </a:rPr>
              <a:t>quest.northwestern.edu</a:t>
            </a:r>
          </a:p>
        </p:txBody>
      </p:sp>
      <p:sp>
        <p:nvSpPr>
          <p:cNvPr id="8" name="Rectangle 7"/>
          <p:cNvSpPr/>
          <p:nvPr/>
        </p:nvSpPr>
        <p:spPr>
          <a:xfrm>
            <a:off x="593459" y="3509834"/>
            <a:ext cx="65024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3400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sz="3400" b="1" dirty="0" err="1" smtClean="0">
                <a:latin typeface="Courier"/>
                <a:ea typeface="Courier"/>
                <a:cs typeface="Courier"/>
                <a:sym typeface="Courier"/>
              </a:rPr>
              <a:t>pwd</a:t>
            </a:r>
            <a:endParaRPr lang="en-US" sz="3400" dirty="0"/>
          </a:p>
        </p:txBody>
      </p:sp>
      <p:sp>
        <p:nvSpPr>
          <p:cNvPr id="14" name="Rectangle 13"/>
          <p:cNvSpPr/>
          <p:nvPr/>
        </p:nvSpPr>
        <p:spPr>
          <a:xfrm>
            <a:off x="593460" y="1449203"/>
            <a:ext cx="82782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using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sh</a:t>
            </a:r>
            <a:r>
              <a:rPr lang="en-US" dirty="0" smtClean="0"/>
              <a:t>ell)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93460" y="2870913"/>
            <a:ext cx="449674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Print working directory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3459" y="496672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593459" y="4960818"/>
            <a:ext cx="6502400" cy="615553"/>
          </a:xfrm>
          <a:prstGeom prst="rect">
            <a:avLst/>
          </a:prstGeom>
        </p:spPr>
        <p:txBody>
          <a:bodyPr>
            <a:spAutoFit/>
          </a:bodyPr>
          <a:lstStyle/>
          <a:p>
            <a:pPr algn="l"/>
            <a:r>
              <a:rPr lang="en-US" sz="3400" b="1" dirty="0" smtClean="0">
                <a:latin typeface="Courier"/>
                <a:ea typeface="Courier"/>
                <a:cs typeface="Courier"/>
                <a:sym typeface="Courier"/>
              </a:rPr>
              <a:t>$groups</a:t>
            </a:r>
            <a:endParaRPr lang="en-US" sz="3400" dirty="0"/>
          </a:p>
        </p:txBody>
      </p:sp>
      <p:sp>
        <p:nvSpPr>
          <p:cNvPr id="20" name="Rectangle 19"/>
          <p:cNvSpPr/>
          <p:nvPr/>
        </p:nvSpPr>
        <p:spPr>
          <a:xfrm>
            <a:off x="593460" y="4321897"/>
            <a:ext cx="1208856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Names of your allocations (storage in /projects/&lt;</a:t>
            </a:r>
            <a:r>
              <a:rPr lang="en-US" dirty="0" err="1" smtClean="0"/>
              <a:t>allocationID</a:t>
            </a:r>
            <a:r>
              <a:rPr lang="en-US" dirty="0" smtClean="0"/>
              <a:t>&gt;)</a:t>
            </a:r>
            <a:endParaRPr lang="en-US" dirty="0"/>
          </a:p>
        </p:txBody>
      </p:sp>
      <p:sp>
        <p:nvSpPr>
          <p:cNvPr id="21" name="Shape 949"/>
          <p:cNvSpPr/>
          <p:nvPr/>
        </p:nvSpPr>
        <p:spPr>
          <a:xfrm>
            <a:off x="2697677" y="205422"/>
            <a:ext cx="7609455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Logging </a:t>
            </a:r>
            <a:r>
              <a:rPr lang="en-US" sz="4800" dirty="0" smtClean="0"/>
              <a:t>in </a:t>
            </a:r>
            <a:endParaRPr sz="4800" dirty="0"/>
          </a:p>
        </p:txBody>
      </p:sp>
      <p:sp>
        <p:nvSpPr>
          <p:cNvPr id="22" name="Rectangle 21"/>
          <p:cNvSpPr/>
          <p:nvPr/>
        </p:nvSpPr>
        <p:spPr>
          <a:xfrm>
            <a:off x="593461" y="653880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65137" y="653880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$du -h ~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60" y="5918601"/>
            <a:ext cx="871424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Summarize </a:t>
            </a:r>
            <a:r>
              <a:rPr lang="en-US" b="1" dirty="0" smtClean="0"/>
              <a:t>d</a:t>
            </a:r>
            <a:r>
              <a:rPr lang="en-US" dirty="0" smtClean="0"/>
              <a:t>isk </a:t>
            </a:r>
            <a:r>
              <a:rPr lang="en-US" b="1" dirty="0" smtClean="0"/>
              <a:t>u</a:t>
            </a:r>
            <a:r>
              <a:rPr lang="en-US" dirty="0" smtClean="0"/>
              <a:t>sage in your home folder 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93459" y="811087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65135" y="811087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593458" y="7490675"/>
            <a:ext cx="869821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Logout from Quest, return </a:t>
            </a:r>
            <a:r>
              <a:rPr lang="en-US" dirty="0" smtClean="0"/>
              <a:t>to your </a:t>
            </a:r>
            <a:r>
              <a:rPr lang="en-US" dirty="0" smtClean="0"/>
              <a:t>computer</a:t>
            </a:r>
            <a:endParaRPr lang="en-US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/>
          <p:cNvSpPr/>
          <p:nvPr/>
        </p:nvSpPr>
        <p:spPr>
          <a:xfrm>
            <a:off x="593459" y="3459454"/>
            <a:ext cx="12411338" cy="11190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17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1739886" y="205422"/>
            <a:ext cx="952504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Software modules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93458" y="650038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5134" y="6500386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avail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3457" y="5880187"/>
            <a:ext cx="916949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Check available software provided by modules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61" y="797248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7" y="7972487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load </a:t>
            </a:r>
            <a:r>
              <a:rPr lang="en-US" sz="3400" b="1" dirty="0">
                <a:latin typeface="Courier"/>
                <a:ea typeface="Courier"/>
                <a:cs typeface="Courier"/>
              </a:rPr>
              <a:t>python/anaconda3.6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93460" y="7352288"/>
            <a:ext cx="898194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Load </a:t>
            </a:r>
            <a:r>
              <a:rPr lang="en-US" dirty="0" smtClean="0"/>
              <a:t>python/anaconda3.6 (to use python 3.6)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83665" y="3439735"/>
            <a:ext cx="1139348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python --version</a:t>
            </a:r>
            <a:endParaRPr lang="en-US" b="1" dirty="0" smtClean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buSzPct val="100000"/>
              <a:defRPr sz="3400"/>
            </a:pPr>
            <a:r>
              <a:rPr lang="en-US" sz="3400" dirty="0">
                <a:latin typeface="Courier"/>
                <a:ea typeface="Courier"/>
                <a:cs typeface="Courier"/>
              </a:rPr>
              <a:t>Python 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2.7.5</a:t>
            </a:r>
            <a:endParaRPr lang="en-US" sz="3400" dirty="0" smtClean="0">
              <a:latin typeface="Courier"/>
              <a:ea typeface="Courier"/>
              <a:cs typeface="Courier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93457" y="2819536"/>
            <a:ext cx="575830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Check the version of</a:t>
            </a:r>
            <a:r>
              <a:rPr lang="en-US" dirty="0" smtClean="0"/>
              <a:t> </a:t>
            </a:r>
            <a:r>
              <a:rPr lang="en-US" dirty="0" smtClean="0"/>
              <a:t>Python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5601" y="4721134"/>
            <a:ext cx="1126302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It seems system has python </a:t>
            </a:r>
            <a:r>
              <a:rPr lang="en-US" dirty="0" smtClean="0"/>
              <a:t>2.7. Can we use python 3.6?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60" y="195045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93460" y="1950453"/>
            <a:ext cx="943008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400"/>
            </a:pP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lang="en-US" dirty="0">
                <a:latin typeface="Courier"/>
              </a:rPr>
              <a:t>quest.northwestern.edu</a:t>
            </a:r>
          </a:p>
        </p:txBody>
      </p:sp>
      <p:sp>
        <p:nvSpPr>
          <p:cNvPr id="19" name="Rectangle 18"/>
          <p:cNvSpPr/>
          <p:nvPr/>
        </p:nvSpPr>
        <p:spPr>
          <a:xfrm>
            <a:off x="593460" y="1334899"/>
            <a:ext cx="82782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using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sh</a:t>
            </a:r>
            <a:r>
              <a:rPr lang="en-US" dirty="0" smtClean="0"/>
              <a:t>ell)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72425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18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1739886" y="205422"/>
            <a:ext cx="952504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Software modules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83665" y="629912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56939" y="6299121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</a:t>
            </a: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unload 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python/anaconda3.6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83664" y="5678922"/>
            <a:ext cx="730520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Unload </a:t>
            </a:r>
            <a:r>
              <a:rPr lang="en-US" dirty="0" smtClean="0"/>
              <a:t>python/anaconda3.6 module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59" y="3573764"/>
            <a:ext cx="12411341" cy="116623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83665" y="3554045"/>
            <a:ext cx="1139348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python --version</a:t>
            </a:r>
            <a:endParaRPr lang="en-US" b="1" dirty="0" smtClean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buSzPct val="100000"/>
              <a:defRPr sz="3400"/>
            </a:pPr>
            <a:r>
              <a:rPr lang="en-US" sz="3400" dirty="0">
                <a:latin typeface="Courier"/>
                <a:ea typeface="Courier"/>
                <a:cs typeface="Courier"/>
              </a:rPr>
              <a:t>Python 3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.6.0 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:: 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Anaconda </a:t>
            </a:r>
            <a:r>
              <a:rPr lang="en-US" sz="3400" dirty="0">
                <a:latin typeface="Courier"/>
                <a:ea typeface="Courier"/>
                <a:cs typeface="Courier"/>
              </a:rPr>
              <a:t>4.3.0 (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64-bit</a:t>
            </a:r>
            <a:r>
              <a:rPr lang="en-US" sz="3400" dirty="0">
                <a:latin typeface="Courier"/>
                <a:ea typeface="Courier"/>
                <a:cs typeface="Courier"/>
              </a:rPr>
              <a:t>)</a:t>
            </a:r>
            <a:endParaRPr lang="en-US" sz="3400" dirty="0" smtClean="0">
              <a:latin typeface="Courier"/>
              <a:ea typeface="Courier"/>
              <a:cs typeface="Courier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93457" y="2933846"/>
            <a:ext cx="776847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Let’s check the version of Python again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83664" y="4822339"/>
            <a:ext cx="570861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Now python 3.6 can be used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603255" y="7747607"/>
            <a:ext cx="12391749" cy="111905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3461" y="7727888"/>
            <a:ext cx="1139348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python --version</a:t>
            </a:r>
            <a:endParaRPr lang="en-US" b="1" dirty="0" smtClean="0">
              <a:latin typeface="Courier"/>
              <a:ea typeface="Courier"/>
              <a:cs typeface="Courier"/>
              <a:sym typeface="Courier"/>
            </a:endParaRPr>
          </a:p>
          <a:p>
            <a:pPr algn="l">
              <a:buSzPct val="100000"/>
              <a:defRPr sz="3400"/>
            </a:pPr>
            <a:r>
              <a:rPr lang="en-US" sz="3400" dirty="0">
                <a:latin typeface="Courier"/>
                <a:ea typeface="Courier"/>
                <a:cs typeface="Courier"/>
              </a:rPr>
              <a:t>Python 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2.7.5</a:t>
            </a:r>
            <a:endParaRPr lang="en-US" sz="3400" dirty="0" smtClean="0">
              <a:latin typeface="Courier"/>
              <a:ea typeface="Courier"/>
              <a:cs typeface="Courier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03253" y="7107689"/>
            <a:ext cx="449674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Check python version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603253" y="1439599"/>
            <a:ext cx="665278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Let’s see if the module is loaded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607745" y="2049938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66731" y="2049938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module list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268713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>
          <a:xfrm>
            <a:off x="11985791" y="9233792"/>
            <a:ext cx="368769" cy="352001"/>
          </a:xfrm>
        </p:spPr>
        <p:txBody>
          <a:bodyPr/>
          <a:lstStyle/>
          <a:p>
            <a:fld id="{86CB4B4D-7CA3-9044-876B-883B54F8677D}" type="slidenum">
              <a:rPr lang="en-US" smtClean="0"/>
              <a:t>19</a:t>
            </a:fld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5370" y="2607741"/>
            <a:ext cx="556274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00" dirty="0"/>
              <a:t>C</a:t>
            </a:r>
            <a:r>
              <a:rPr lang="en-US" sz="3400" dirty="0" smtClean="0"/>
              <a:t>lone </a:t>
            </a:r>
            <a:r>
              <a:rPr lang="en-US" sz="3400" dirty="0"/>
              <a:t>the GitHub </a:t>
            </a:r>
            <a:r>
              <a:rPr lang="en-US" sz="3400" dirty="0" smtClean="0"/>
              <a:t>repository</a:t>
            </a:r>
            <a:endParaRPr lang="en-US" sz="3400" dirty="0"/>
          </a:p>
        </p:txBody>
      </p:sp>
      <p:sp>
        <p:nvSpPr>
          <p:cNvPr id="13" name="Shape 949"/>
          <p:cNvSpPr/>
          <p:nvPr/>
        </p:nvSpPr>
        <p:spPr>
          <a:xfrm>
            <a:off x="1534709" y="205422"/>
            <a:ext cx="9935413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Clone GitHub </a:t>
            </a:r>
            <a:r>
              <a:rPr lang="en-US" sz="4800" dirty="0" smtClean="0"/>
              <a:t>Repo</a:t>
            </a:r>
            <a:endParaRPr sz="4800" dirty="0"/>
          </a:p>
        </p:txBody>
      </p:sp>
      <p:sp>
        <p:nvSpPr>
          <p:cNvPr id="21" name="Rectangle 20"/>
          <p:cNvSpPr/>
          <p:nvPr/>
        </p:nvSpPr>
        <p:spPr>
          <a:xfrm>
            <a:off x="588695" y="3176476"/>
            <a:ext cx="12416105" cy="166199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60371" y="3176476"/>
            <a:ext cx="1139348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git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clone </a:t>
            </a:r>
            <a:r>
              <a:rPr lang="en-US" dirty="0">
                <a:latin typeface="Courier"/>
                <a:ea typeface="Helvetica"/>
                <a:cs typeface="Helvetica"/>
                <a:sym typeface="Helvetica"/>
              </a:rPr>
              <a:t>https://github.com/nuitrcs/intro-quest-ciera-workshop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88693" y="560535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60369" y="5605356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88692" y="4985157"/>
            <a:ext cx="66046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C</a:t>
            </a:r>
            <a:r>
              <a:rPr lang="en-US" dirty="0" smtClean="0"/>
              <a:t>hange </a:t>
            </a:r>
            <a:r>
              <a:rPr lang="en-US" b="1" dirty="0" smtClean="0"/>
              <a:t>d</a:t>
            </a:r>
            <a:r>
              <a:rPr lang="en-US" dirty="0" smtClean="0"/>
              <a:t>irectory to cloned folder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83927" y="697219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55603" y="697219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83926" y="6351996"/>
            <a:ext cx="776847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in the cloned folder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83926" y="826890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55602" y="826890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../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83925" y="7648706"/>
            <a:ext cx="7285969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Change directory to the parent folder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83925" y="182132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55601" y="1821327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83924" y="1201128"/>
            <a:ext cx="869821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Logout from Quest, return </a:t>
            </a:r>
            <a:r>
              <a:rPr lang="en-US" dirty="0" smtClean="0"/>
              <a:t>to your </a:t>
            </a:r>
            <a:r>
              <a:rPr lang="en-US" dirty="0" smtClean="0"/>
              <a:t>computer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52432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</a:t>
            </a:fld>
            <a:endParaRPr lang="en-US"/>
          </a:p>
        </p:txBody>
      </p:sp>
      <p:sp>
        <p:nvSpPr>
          <p:cNvPr id="6" name="Shape 949"/>
          <p:cNvSpPr/>
          <p:nvPr/>
        </p:nvSpPr>
        <p:spPr>
          <a:xfrm>
            <a:off x="3558385" y="852419"/>
            <a:ext cx="5618526" cy="1318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7900" dirty="0" smtClean="0"/>
              <a:t>Learn About</a:t>
            </a:r>
            <a:endParaRPr sz="7900" dirty="0"/>
          </a:p>
        </p:txBody>
      </p:sp>
      <p:sp>
        <p:nvSpPr>
          <p:cNvPr id="7" name="Excels at high-throughput job submissions (more/faster)…"/>
          <p:cNvSpPr txBox="1">
            <a:spLocks noGrp="1"/>
          </p:cNvSpPr>
          <p:nvPr>
            <p:ph type="body" idx="1"/>
          </p:nvPr>
        </p:nvSpPr>
        <p:spPr>
          <a:xfrm>
            <a:off x="1052522" y="2371958"/>
            <a:ext cx="11117653" cy="6184900"/>
          </a:xfrm>
          <a:prstGeom prst="rect">
            <a:avLst/>
          </a:prstGeom>
        </p:spPr>
        <p:txBody>
          <a:bodyPr lIns="50800" tIns="50800" rIns="50800" bIns="50800" anchor="ctr">
            <a:normAutofit/>
          </a:bodyPr>
          <a:lstStyle/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Quest System Architecture </a:t>
            </a:r>
            <a:endParaRPr lang="en-US" sz="4000" dirty="0"/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Job Scheduler &amp; Software</a:t>
            </a:r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Parallel Computing</a:t>
            </a:r>
          </a:p>
          <a:p>
            <a:pPr marL="355600" indent="-355600" algn="l" defTabSz="467359">
              <a:spcBef>
                <a:spcPts val="3300"/>
              </a:spcBef>
              <a:buSzPct val="145000"/>
              <a:buChar char="•"/>
              <a:defRPr sz="256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sz="4000" dirty="0" smtClean="0"/>
              <a:t>Getting Started: Logging in</a:t>
            </a:r>
            <a:r>
              <a:rPr lang="en-US" sz="4000" dirty="0"/>
              <a:t>, </a:t>
            </a:r>
            <a:r>
              <a:rPr lang="en-US" sz="4000" dirty="0" smtClean="0"/>
              <a:t>file </a:t>
            </a:r>
            <a:r>
              <a:rPr lang="en-US" sz="4000" dirty="0"/>
              <a:t>transfers, </a:t>
            </a:r>
            <a:r>
              <a:rPr lang="en-US" sz="4000" dirty="0" smtClean="0"/>
              <a:t>batch 								&amp; interactive job submission </a:t>
            </a:r>
          </a:p>
        </p:txBody>
      </p:sp>
    </p:spTree>
    <p:extLst>
      <p:ext uri="{BB962C8B-B14F-4D97-AF65-F5344CB8AC3E}">
        <p14:creationId xmlns:p14="http://schemas.microsoft.com/office/powerpoint/2010/main" val="367770438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Shape 98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  <p:sp>
        <p:nvSpPr>
          <p:cNvPr id="991" name="Shape 991"/>
          <p:cNvSpPr/>
          <p:nvPr/>
        </p:nvSpPr>
        <p:spPr>
          <a:xfrm>
            <a:off x="684753" y="1365088"/>
            <a:ext cx="11635295" cy="74276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800"/>
            </a:pPr>
            <a:r>
              <a:rPr dirty="0"/>
              <a:t>To connect to Quest, start </a:t>
            </a:r>
            <a:r>
              <a:rPr dirty="0" err="1"/>
              <a:t>Cyberduck</a:t>
            </a:r>
            <a:r>
              <a:rPr dirty="0"/>
              <a:t> and then </a:t>
            </a:r>
            <a:r>
              <a:rPr dirty="0" smtClean="0"/>
              <a:t>:</a:t>
            </a:r>
            <a:endParaRPr lang="en-US" dirty="0" smtClean="0"/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1)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Open Connection</a:t>
            </a:r>
            <a:r>
              <a:rPr dirty="0"/>
              <a:t> in the upper left of the </a:t>
            </a:r>
            <a:r>
              <a:rPr dirty="0" err="1"/>
              <a:t>Cyberduck</a:t>
            </a:r>
            <a:r>
              <a:rPr dirty="0"/>
              <a:t> window</a:t>
            </a:r>
          </a:p>
          <a:p>
            <a:pPr algn="l">
              <a:defRPr sz="2800"/>
            </a:pPr>
            <a:r>
              <a:rPr dirty="0"/>
              <a:t>At the top of the Open Connection window that appears, Select SFTP (SSH File Transfer Protocol) from the drop-down menu.</a:t>
            </a:r>
          </a:p>
          <a:p>
            <a:pPr algn="l">
              <a:defRPr sz="2800"/>
            </a:pPr>
            <a:endParaRPr dirty="0" smtClean="0"/>
          </a:p>
          <a:p>
            <a:pPr algn="l">
              <a:defRPr sz="2800"/>
            </a:pPr>
            <a:r>
              <a:rPr dirty="0" smtClean="0"/>
              <a:t>2</a:t>
            </a:r>
            <a:r>
              <a:rPr dirty="0"/>
              <a:t>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quest.it.northwestern.edu</a:t>
            </a:r>
            <a:r>
              <a:rPr dirty="0"/>
              <a:t> for server specification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3)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your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NetID</a:t>
            </a:r>
            <a:r>
              <a:rPr dirty="0"/>
              <a:t> in the Username: box and </a:t>
            </a:r>
            <a:r>
              <a:rPr u="sng" dirty="0"/>
              <a:t>leave the Password: box empty</a:t>
            </a:r>
            <a:r>
              <a:rPr dirty="0"/>
              <a:t> to prevent your </a:t>
            </a:r>
            <a:r>
              <a:rPr dirty="0" err="1"/>
              <a:t>NetID</a:t>
            </a:r>
            <a:r>
              <a:rPr dirty="0"/>
              <a:t> password from being saved in a file on your personal computer. Public Key Authentication is not supported.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4)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Connect</a:t>
            </a:r>
            <a:r>
              <a:rPr dirty="0"/>
              <a:t>. You will see a Login failed window.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5)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Enter your </a:t>
            </a:r>
            <a:r>
              <a:rPr b="1" dirty="0" err="1">
                <a:latin typeface="Helvetica"/>
                <a:ea typeface="Helvetica"/>
                <a:cs typeface="Helvetica"/>
                <a:sym typeface="Helvetica"/>
              </a:rPr>
              <a:t>NetID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 password</a:t>
            </a:r>
            <a:r>
              <a:rPr dirty="0"/>
              <a:t> in the Password: field.</a:t>
            </a:r>
          </a:p>
          <a:p>
            <a:pPr algn="l">
              <a:defRPr sz="2800"/>
            </a:pPr>
            <a:endParaRPr dirty="0"/>
          </a:p>
          <a:p>
            <a:pPr algn="l">
              <a:defRPr sz="2800"/>
            </a:pPr>
            <a:r>
              <a:rPr dirty="0"/>
              <a:t>6)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Click Login.​</a:t>
            </a:r>
          </a:p>
        </p:txBody>
      </p:sp>
      <p:sp>
        <p:nvSpPr>
          <p:cNvPr id="5" name="Shape 949"/>
          <p:cNvSpPr/>
          <p:nvPr/>
        </p:nvSpPr>
        <p:spPr>
          <a:xfrm>
            <a:off x="2425167" y="205422"/>
            <a:ext cx="815447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File </a:t>
            </a:r>
            <a:r>
              <a:rPr lang="en-US" sz="4800" dirty="0" smtClean="0"/>
              <a:t>transfers</a:t>
            </a:r>
            <a:endParaRPr lang="en-US"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Shape 99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994" name="Shape 994"/>
          <p:cNvSpPr/>
          <p:nvPr/>
        </p:nvSpPr>
        <p:spPr>
          <a:xfrm>
            <a:off x="2406054" y="210312"/>
            <a:ext cx="876842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sz="4800" dirty="0" err="1"/>
              <a:t>Cyberduck</a:t>
            </a:r>
            <a:endParaRPr sz="4800" dirty="0"/>
          </a:p>
        </p:txBody>
      </p:sp>
      <p:sp>
        <p:nvSpPr>
          <p:cNvPr id="995" name="Shape 995"/>
          <p:cNvSpPr/>
          <p:nvPr/>
        </p:nvSpPr>
        <p:spPr>
          <a:xfrm>
            <a:off x="684753" y="1805651"/>
            <a:ext cx="12315281" cy="18876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>
              <a:defRPr sz="3200" u="sng"/>
            </a:pPr>
            <a:r>
              <a:rPr dirty="0" smtClean="0"/>
              <a:t>On your local machine</a:t>
            </a:r>
            <a:endParaRPr lang="en-US" dirty="0" smtClean="0"/>
          </a:p>
          <a:p>
            <a:pPr algn="l">
              <a:defRPr sz="2800"/>
            </a:pPr>
            <a:r>
              <a:rPr dirty="0" smtClean="0"/>
              <a:t>Drag </a:t>
            </a:r>
            <a:r>
              <a:rPr lang="en-US" dirty="0" smtClean="0"/>
              <a:t>"</a:t>
            </a:r>
            <a:r>
              <a:rPr dirty="0" smtClean="0"/>
              <a:t>intro</a:t>
            </a:r>
            <a:r>
              <a:rPr lang="en-US" dirty="0" smtClean="0"/>
              <a:t>-quest-</a:t>
            </a:r>
            <a:r>
              <a:rPr lang="en-US" dirty="0" err="1" smtClean="0"/>
              <a:t>ciera</a:t>
            </a:r>
            <a:r>
              <a:rPr lang="en-US" dirty="0" smtClean="0"/>
              <a:t>-workshop” folder</a:t>
            </a:r>
            <a:r>
              <a:rPr dirty="0" smtClean="0"/>
              <a:t> into </a:t>
            </a:r>
            <a:r>
              <a:rPr dirty="0" smtClean="0"/>
              <a:t>your</a:t>
            </a:r>
            <a:r>
              <a:rPr lang="en-US" dirty="0" smtClean="0"/>
              <a:t> Quest</a:t>
            </a:r>
            <a:r>
              <a:rPr dirty="0" smtClean="0"/>
              <a:t> </a:t>
            </a:r>
            <a:r>
              <a:rPr dirty="0" smtClean="0"/>
              <a:t>home </a:t>
            </a:r>
            <a:r>
              <a:rPr dirty="0" smtClean="0"/>
              <a:t>directory </a:t>
            </a:r>
            <a:r>
              <a:rPr dirty="0" smtClean="0"/>
              <a:t>in </a:t>
            </a:r>
            <a:r>
              <a:rPr dirty="0" err="1" smtClean="0"/>
              <a:t>Cyberduck</a:t>
            </a:r>
            <a:endParaRPr dirty="0" smtClean="0"/>
          </a:p>
          <a:p>
            <a:pPr algn="l">
              <a:defRPr sz="2800"/>
            </a:pPr>
            <a:endParaRPr dirty="0"/>
          </a:p>
        </p:txBody>
      </p:sp>
      <p:sp>
        <p:nvSpPr>
          <p:cNvPr id="9" name="Rectangle 8"/>
          <p:cNvSpPr/>
          <p:nvPr/>
        </p:nvSpPr>
        <p:spPr>
          <a:xfrm>
            <a:off x="593461" y="409571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93461" y="4095715"/>
            <a:ext cx="9430084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 sz="3400"/>
            </a:pP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>
                <a:latin typeface="Courier"/>
                <a:ea typeface="Courier"/>
                <a:cs typeface="Courier"/>
                <a:sym typeface="Courier"/>
              </a:rPr>
              <a:t>ssh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 &lt;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&gt;@</a:t>
            </a:r>
            <a:r>
              <a:rPr lang="en-US" dirty="0">
                <a:latin typeface="Courier"/>
              </a:rPr>
              <a:t>quest.northwestern.edu</a:t>
            </a:r>
          </a:p>
        </p:txBody>
      </p:sp>
      <p:sp>
        <p:nvSpPr>
          <p:cNvPr id="11" name="Rectangle 10"/>
          <p:cNvSpPr/>
          <p:nvPr/>
        </p:nvSpPr>
        <p:spPr>
          <a:xfrm>
            <a:off x="593461" y="3480161"/>
            <a:ext cx="1113958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using </a:t>
            </a:r>
            <a:r>
              <a:rPr lang="en-US" dirty="0" err="1" smtClean="0"/>
              <a:t>ssh</a:t>
            </a:r>
            <a:r>
              <a:rPr lang="en-US" dirty="0" smtClean="0"/>
              <a:t> (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sh</a:t>
            </a:r>
            <a:r>
              <a:rPr lang="en-US" dirty="0" smtClean="0"/>
              <a:t>ell) from </a:t>
            </a:r>
            <a:r>
              <a:rPr lang="en-US" dirty="0" err="1" smtClean="0"/>
              <a:t>Git</a:t>
            </a:r>
            <a:r>
              <a:rPr lang="en-US" dirty="0" smtClean="0"/>
              <a:t> Bash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3461" y="679650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7" y="6796501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60" y="6176302"/>
            <a:ext cx="662873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C</a:t>
            </a:r>
            <a:r>
              <a:rPr lang="en-US" dirty="0" smtClean="0"/>
              <a:t>hange </a:t>
            </a:r>
            <a:r>
              <a:rPr lang="en-US" b="1" dirty="0" smtClean="0"/>
              <a:t>d</a:t>
            </a:r>
            <a:r>
              <a:rPr lang="en-US" dirty="0" smtClean="0"/>
              <a:t>irectory to </a:t>
            </a:r>
            <a:r>
              <a:rPr lang="en-US" dirty="0" smtClean="0"/>
              <a:t>copied</a:t>
            </a:r>
            <a:r>
              <a:rPr lang="en-US" dirty="0" smtClean="0"/>
              <a:t> </a:t>
            </a:r>
            <a:r>
              <a:rPr lang="en-US" dirty="0" smtClean="0"/>
              <a:t>folder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88695" y="814905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0371" y="814905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88694" y="7528855"/>
            <a:ext cx="1091837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in </a:t>
            </a:r>
            <a:r>
              <a:rPr lang="en-US" dirty="0" smtClean="0"/>
              <a:t>intro-quest-</a:t>
            </a:r>
            <a:r>
              <a:rPr lang="en-US" dirty="0" err="1" smtClean="0"/>
              <a:t>ciera</a:t>
            </a:r>
            <a:r>
              <a:rPr lang="en-US" dirty="0" smtClean="0"/>
              <a:t>-workshop folder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612505" y="5438649"/>
            <a:ext cx="1238752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84181" y="5438649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12504" y="4818450"/>
            <a:ext cx="757611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in the home folder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7163178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22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81481" y="210312"/>
            <a:ext cx="681757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sftp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93461" y="226682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65137" y="2266826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3460" y="1646627"/>
            <a:ext cx="857638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Logout from Quest, return to your computer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60" y="659881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6" y="659881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sftp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&gt;@quest.northwestern.edu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59" y="5978615"/>
            <a:ext cx="1106905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with </a:t>
            </a: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f</a:t>
            </a:r>
            <a:r>
              <a:rPr lang="en-US" dirty="0" smtClean="0"/>
              <a:t>ile </a:t>
            </a:r>
            <a:r>
              <a:rPr lang="en-US" b="1" dirty="0" smtClean="0"/>
              <a:t>t</a:t>
            </a:r>
            <a:r>
              <a:rPr lang="en-US" dirty="0" smtClean="0"/>
              <a:t>ransfer </a:t>
            </a:r>
            <a:r>
              <a:rPr lang="en-US" b="1" dirty="0" smtClean="0"/>
              <a:t>p</a:t>
            </a:r>
            <a:r>
              <a:rPr lang="en-US" dirty="0" smtClean="0"/>
              <a:t>rotocol (</a:t>
            </a:r>
            <a:r>
              <a:rPr lang="en-US" b="1" dirty="0" err="1" smtClean="0"/>
              <a:t>sftp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593458" y="367443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65134" y="3679077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rm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-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Rf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57" y="3058878"/>
            <a:ext cx="1065548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R</a:t>
            </a:r>
            <a:r>
              <a:rPr lang="en-US" dirty="0" smtClean="0"/>
              <a:t>e</a:t>
            </a:r>
            <a:r>
              <a:rPr lang="en-US" b="1" dirty="0" smtClean="0"/>
              <a:t>m</a:t>
            </a:r>
            <a:r>
              <a:rPr lang="en-US" dirty="0" smtClean="0"/>
              <a:t>ove (i.e. delete) cloned folder from your computer</a:t>
            </a:r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93457" y="511482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65133" y="511482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27" name="Rectangle 26"/>
          <p:cNvSpPr/>
          <p:nvPr/>
        </p:nvSpPr>
        <p:spPr>
          <a:xfrm>
            <a:off x="593456" y="4494626"/>
            <a:ext cx="992932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the files/folders to see if the folder is removed 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93459" y="800323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65135" y="8007878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get -r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93458" y="7387679"/>
            <a:ext cx="1213024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Download</a:t>
            </a:r>
            <a:r>
              <a:rPr lang="en-US" dirty="0" smtClean="0"/>
              <a:t> intro-quest-</a:t>
            </a:r>
            <a:r>
              <a:rPr lang="en-US" dirty="0" err="1" smtClean="0"/>
              <a:t>ciera</a:t>
            </a:r>
            <a:r>
              <a:rPr lang="en-US" dirty="0" smtClean="0"/>
              <a:t>-workshop folder to your computer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8105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23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81481" y="210312"/>
            <a:ext cx="681757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sftp</a:t>
            </a:r>
            <a:endParaRPr sz="4800" dirty="0"/>
          </a:p>
        </p:txBody>
      </p:sp>
      <p:sp>
        <p:nvSpPr>
          <p:cNvPr id="9" name="Rectangle 8"/>
          <p:cNvSpPr/>
          <p:nvPr/>
        </p:nvSpPr>
        <p:spPr>
          <a:xfrm>
            <a:off x="593458" y="205039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4" y="2055040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57" y="1434841"/>
            <a:ext cx="541847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on Quest 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593457" y="3545819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3" y="3550465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lls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56" y="2930266"/>
            <a:ext cx="951414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ocally</a:t>
            </a:r>
            <a:r>
              <a:rPr lang="en-US" b="1" dirty="0" smtClean="0"/>
              <a:t> 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(i.e. in your computer) 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57" y="5036598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65133" y="5041244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cd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3456" y="4421045"/>
            <a:ext cx="852028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/>
              <a:t>C</a:t>
            </a:r>
            <a:r>
              <a:rPr lang="en-US" dirty="0"/>
              <a:t>hange </a:t>
            </a:r>
            <a:r>
              <a:rPr lang="en-US" b="1" dirty="0"/>
              <a:t>d</a:t>
            </a:r>
            <a:r>
              <a:rPr lang="en-US" dirty="0"/>
              <a:t>irectory to cloned </a:t>
            </a:r>
            <a:r>
              <a:rPr lang="en-US" dirty="0" smtClean="0"/>
              <a:t>folder on Quest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93456" y="642213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65132" y="642678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rm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34" name="Rectangle 33"/>
          <p:cNvSpPr/>
          <p:nvPr/>
        </p:nvSpPr>
        <p:spPr>
          <a:xfrm>
            <a:off x="593455" y="5806583"/>
            <a:ext cx="835036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R</a:t>
            </a:r>
            <a:r>
              <a:rPr lang="en-US" dirty="0" smtClean="0"/>
              <a:t>e</a:t>
            </a:r>
            <a:r>
              <a:rPr lang="en-US" b="1" dirty="0" smtClean="0"/>
              <a:t>m</a:t>
            </a:r>
            <a:r>
              <a:rPr lang="en-US" dirty="0" smtClean="0"/>
              <a:t>ove “submit_generic.sh” file on Quest</a:t>
            </a:r>
            <a:endParaRPr lang="en-US" dirty="0"/>
          </a:p>
        </p:txBody>
      </p:sp>
      <p:sp>
        <p:nvSpPr>
          <p:cNvPr id="35" name="Rectangle 34"/>
          <p:cNvSpPr/>
          <p:nvPr/>
        </p:nvSpPr>
        <p:spPr>
          <a:xfrm>
            <a:off x="593456" y="7847201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465132" y="7851847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37" name="Rectangle 36"/>
          <p:cNvSpPr/>
          <p:nvPr/>
        </p:nvSpPr>
        <p:spPr>
          <a:xfrm>
            <a:off x="593455" y="7231648"/>
            <a:ext cx="9147056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</a:t>
            </a:r>
            <a:r>
              <a:rPr lang="en-US" dirty="0"/>
              <a:t>files in intro-quest-</a:t>
            </a:r>
            <a:r>
              <a:rPr lang="en-US" dirty="0" err="1"/>
              <a:t>ciera</a:t>
            </a:r>
            <a:r>
              <a:rPr lang="en-US" dirty="0"/>
              <a:t>-workshop</a:t>
            </a:r>
          </a:p>
          <a:p>
            <a:pPr algn="l">
              <a:buSzPct val="100000"/>
              <a:defRPr sz="3400"/>
            </a:pP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39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24</a:t>
            </a:fld>
            <a:endParaRPr lang="en-US"/>
          </a:p>
        </p:txBody>
      </p:sp>
      <p:sp>
        <p:nvSpPr>
          <p:cNvPr id="11" name="Shape 994"/>
          <p:cNvSpPr/>
          <p:nvPr/>
        </p:nvSpPr>
        <p:spPr>
          <a:xfrm>
            <a:off x="3381481" y="210312"/>
            <a:ext cx="681757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sftp</a:t>
            </a:r>
            <a:endParaRPr sz="4800" dirty="0"/>
          </a:p>
        </p:txBody>
      </p:sp>
      <p:sp>
        <p:nvSpPr>
          <p:cNvPr id="12" name="Rectangle 11"/>
          <p:cNvSpPr/>
          <p:nvPr/>
        </p:nvSpPr>
        <p:spPr>
          <a:xfrm>
            <a:off x="593458" y="330911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4" y="3313761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put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57" y="2693562"/>
            <a:ext cx="741581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Upload </a:t>
            </a:r>
            <a:r>
              <a:rPr lang="en-US" dirty="0" smtClean="0"/>
              <a:t>“submit_generic.sh” </a:t>
            </a:r>
            <a:r>
              <a:rPr lang="en-US" dirty="0" smtClean="0"/>
              <a:t>to Quest 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3458" y="489153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5134" y="489618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ls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3457" y="4275983"/>
            <a:ext cx="66046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on Quest again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593458" y="6378656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65134" y="6383302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quit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93457" y="5763103"/>
            <a:ext cx="666240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Quit</a:t>
            </a:r>
            <a:r>
              <a:rPr lang="en-US" dirty="0" smtClean="0"/>
              <a:t> </a:t>
            </a:r>
            <a:r>
              <a:rPr lang="en-US" dirty="0" err="1" smtClean="0"/>
              <a:t>sftp</a:t>
            </a:r>
            <a:r>
              <a:rPr lang="en-US" dirty="0" smtClean="0"/>
              <a:t>, return to </a:t>
            </a:r>
            <a:r>
              <a:rPr lang="en-US" dirty="0" smtClean="0"/>
              <a:t>your </a:t>
            </a:r>
            <a:r>
              <a:rPr lang="en-US" dirty="0" smtClean="0"/>
              <a:t>computer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61" y="189538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65137" y="1900029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>
                <a:latin typeface="Courier"/>
                <a:sym typeface="Courier"/>
              </a:rPr>
              <a:t>&gt;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lcd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3460" y="1275184"/>
            <a:ext cx="1191063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ocally</a:t>
            </a:r>
            <a:r>
              <a:rPr lang="en-US" b="1" dirty="0" smtClean="0"/>
              <a:t> c</a:t>
            </a:r>
            <a:r>
              <a:rPr lang="en-US" dirty="0" smtClean="0"/>
              <a:t>hange </a:t>
            </a:r>
            <a:r>
              <a:rPr lang="en-US" b="1" dirty="0"/>
              <a:t>d</a:t>
            </a:r>
            <a:r>
              <a:rPr lang="en-US" dirty="0" smtClean="0"/>
              <a:t>irectory </a:t>
            </a:r>
            <a:r>
              <a:rPr lang="en-US" dirty="0"/>
              <a:t>to cloned </a:t>
            </a:r>
            <a:r>
              <a:rPr lang="en-US" dirty="0" smtClean="0"/>
              <a:t>folder (on </a:t>
            </a:r>
            <a:r>
              <a:rPr lang="en-US" dirty="0" smtClean="0"/>
              <a:t>local </a:t>
            </a:r>
            <a:r>
              <a:rPr lang="en-US" dirty="0" smtClean="0"/>
              <a:t>computer)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93461" y="793455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65137" y="7939201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pwd</a:t>
            </a:r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593460" y="7319002"/>
            <a:ext cx="461857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Print working directory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4125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25</a:t>
            </a:fld>
            <a:endParaRPr lang="en-US"/>
          </a:p>
        </p:txBody>
      </p:sp>
      <p:sp>
        <p:nvSpPr>
          <p:cNvPr id="5" name="Shape 994"/>
          <p:cNvSpPr/>
          <p:nvPr/>
        </p:nvSpPr>
        <p:spPr>
          <a:xfrm>
            <a:off x="3399113" y="210312"/>
            <a:ext cx="6782306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T</a:t>
            </a:r>
            <a:r>
              <a:rPr sz="4800" dirty="0" smtClean="0"/>
              <a:t>ransfer </a:t>
            </a:r>
            <a:r>
              <a:rPr sz="4800" dirty="0"/>
              <a:t>with </a:t>
            </a:r>
            <a:r>
              <a:rPr lang="en-US" sz="4800" dirty="0" err="1" smtClean="0"/>
              <a:t>scp</a:t>
            </a:r>
            <a:endParaRPr sz="4800" dirty="0"/>
          </a:p>
        </p:txBody>
      </p:sp>
      <p:sp>
        <p:nvSpPr>
          <p:cNvPr id="18" name="Rectangle 17"/>
          <p:cNvSpPr/>
          <p:nvPr/>
        </p:nvSpPr>
        <p:spPr>
          <a:xfrm>
            <a:off x="593458" y="309182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65134" y="3096473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rm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93457" y="2476274"/>
            <a:ext cx="10363735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R</a:t>
            </a:r>
            <a:r>
              <a:rPr lang="en-US" dirty="0" smtClean="0"/>
              <a:t>e</a:t>
            </a:r>
            <a:r>
              <a:rPr lang="en-US" b="1" dirty="0" smtClean="0"/>
              <a:t>m</a:t>
            </a:r>
            <a:r>
              <a:rPr lang="en-US" dirty="0" smtClean="0"/>
              <a:t>ove </a:t>
            </a:r>
            <a:r>
              <a:rPr lang="en-US" dirty="0" smtClean="0"/>
              <a:t>“submit_generic.sh</a:t>
            </a:r>
            <a:r>
              <a:rPr lang="en-US" dirty="0" smtClean="0"/>
              <a:t>” file </a:t>
            </a:r>
            <a:r>
              <a:rPr lang="en-US" dirty="0" smtClean="0"/>
              <a:t>from </a:t>
            </a:r>
            <a:r>
              <a:rPr lang="en-US" dirty="0" smtClean="0"/>
              <a:t>your computer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593458" y="448088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465134" y="4485528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30" name="Rectangle 29"/>
          <p:cNvSpPr/>
          <p:nvPr/>
        </p:nvSpPr>
        <p:spPr>
          <a:xfrm>
            <a:off x="593457" y="3865329"/>
            <a:ext cx="914705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existing files in intro-quest-</a:t>
            </a:r>
            <a:r>
              <a:rPr lang="en-US" dirty="0" err="1" smtClean="0"/>
              <a:t>ciera</a:t>
            </a:r>
            <a:r>
              <a:rPr lang="en-US" dirty="0" smtClean="0"/>
              <a:t>-workshop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593458" y="5880528"/>
            <a:ext cx="12411342" cy="166199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65133" y="5880528"/>
            <a:ext cx="12267194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scp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&gt;@quest.northwestern.edu:~/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intro-quest-ciera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-workshop/submit_generic.sh ./submit_generic.sh</a:t>
            </a:r>
            <a:endParaRPr lang="en-US" dirty="0"/>
          </a:p>
        </p:txBody>
      </p:sp>
      <p:sp>
        <p:nvSpPr>
          <p:cNvPr id="26" name="Rectangle 25"/>
          <p:cNvSpPr/>
          <p:nvPr/>
        </p:nvSpPr>
        <p:spPr>
          <a:xfrm>
            <a:off x="593456" y="5260329"/>
            <a:ext cx="12290544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S</a:t>
            </a:r>
            <a:r>
              <a:rPr lang="en-US" dirty="0" smtClean="0"/>
              <a:t>ecure </a:t>
            </a:r>
            <a:r>
              <a:rPr lang="en-US" b="1" dirty="0" smtClean="0"/>
              <a:t>c</a:t>
            </a:r>
            <a:r>
              <a:rPr lang="en-US" dirty="0" smtClean="0"/>
              <a:t>o</a:t>
            </a:r>
            <a:r>
              <a:rPr lang="en-US" b="1" dirty="0" smtClean="0"/>
              <a:t>p</a:t>
            </a:r>
            <a:r>
              <a:rPr lang="en-US" dirty="0" smtClean="0"/>
              <a:t>y </a:t>
            </a:r>
            <a:r>
              <a:rPr lang="en-US" dirty="0" smtClean="0"/>
              <a:t>“submit_generic.sh” </a:t>
            </a:r>
            <a:r>
              <a:rPr lang="en-US" dirty="0" smtClean="0"/>
              <a:t>from</a:t>
            </a:r>
            <a:r>
              <a:rPr lang="en-US" dirty="0" smtClean="0"/>
              <a:t> </a:t>
            </a:r>
            <a:r>
              <a:rPr lang="en-US" dirty="0" smtClean="0"/>
              <a:t>Quest </a:t>
            </a:r>
            <a:r>
              <a:rPr lang="en-US" dirty="0" smtClean="0"/>
              <a:t>to</a:t>
            </a:r>
            <a:r>
              <a:rPr lang="en-US" dirty="0" smtClean="0"/>
              <a:t> </a:t>
            </a:r>
            <a:r>
              <a:rPr lang="en-US" dirty="0" smtClean="0"/>
              <a:t>your computer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93460" y="1275184"/>
            <a:ext cx="12471684" cy="11387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</a:t>
            </a:r>
            <a:r>
              <a:rPr lang="en-US" dirty="0" smtClean="0"/>
              <a:t>ange directory </a:t>
            </a:r>
            <a:r>
              <a:rPr lang="en-US" dirty="0"/>
              <a:t>to </a:t>
            </a:r>
            <a:r>
              <a:rPr lang="en-US" dirty="0" smtClean="0"/>
              <a:t>“intro-quest-</a:t>
            </a:r>
            <a:r>
              <a:rPr lang="en-US" dirty="0" err="1" smtClean="0"/>
              <a:t>ciera</a:t>
            </a:r>
            <a:r>
              <a:rPr lang="en-US" dirty="0" smtClean="0"/>
              <a:t>-workshop” </a:t>
            </a:r>
            <a:r>
              <a:rPr lang="en-US" dirty="0" smtClean="0"/>
              <a:t>folder on your </a:t>
            </a:r>
            <a:endParaRPr lang="en-US" dirty="0" smtClean="0"/>
          </a:p>
          <a:p>
            <a:pPr algn="l">
              <a:buSzPct val="100000"/>
              <a:defRPr sz="3400"/>
            </a:pPr>
            <a:r>
              <a:rPr lang="en-US" dirty="0" smtClean="0"/>
              <a:t>local computer.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93461" y="829431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65137" y="8298959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$ls</a:t>
            </a:r>
            <a:endParaRPr lang="en-US" dirty="0"/>
          </a:p>
        </p:txBody>
      </p:sp>
      <p:sp>
        <p:nvSpPr>
          <p:cNvPr id="33" name="Rectangle 32"/>
          <p:cNvSpPr/>
          <p:nvPr/>
        </p:nvSpPr>
        <p:spPr>
          <a:xfrm>
            <a:off x="593460" y="7678760"/>
            <a:ext cx="1142812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/>
              <a:t>L</a:t>
            </a:r>
            <a:r>
              <a:rPr lang="en-US" dirty="0" smtClean="0"/>
              <a:t>i</a:t>
            </a:r>
            <a:r>
              <a:rPr lang="en-US" b="1" dirty="0" smtClean="0"/>
              <a:t>s</a:t>
            </a:r>
            <a:r>
              <a:rPr lang="en-US" dirty="0" smtClean="0"/>
              <a:t>t </a:t>
            </a:r>
            <a:r>
              <a:rPr lang="en-US" dirty="0" smtClean="0"/>
              <a:t>files in </a:t>
            </a:r>
            <a:r>
              <a:rPr lang="en-US" dirty="0" smtClean="0"/>
              <a:t>intro-quest-</a:t>
            </a:r>
            <a:r>
              <a:rPr lang="en-US" dirty="0" err="1" smtClean="0"/>
              <a:t>ciera</a:t>
            </a:r>
            <a:r>
              <a:rPr lang="en-US" dirty="0" smtClean="0"/>
              <a:t>-workshop on your computer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3638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#!/bin/bash…"/>
          <p:cNvSpPr txBox="1">
            <a:spLocks/>
          </p:cNvSpPr>
          <p:nvPr/>
        </p:nvSpPr>
        <p:spPr>
          <a:xfrm>
            <a:off x="579988" y="3327167"/>
            <a:ext cx="12225401" cy="56115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14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algn="l" defTabSz="420623" hangingPunct="1">
              <a:spcBef>
                <a:spcPts val="0"/>
              </a:spcBef>
              <a:defRPr sz="3036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endParaRPr lang="en-US" sz="2800" dirty="0">
              <a:solidFill>
                <a:srgbClr val="333333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7" name="Shape 9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26</a:t>
            </a:fld>
            <a:endParaRPr/>
          </a:p>
        </p:txBody>
      </p:sp>
      <p:sp>
        <p:nvSpPr>
          <p:cNvPr id="999" name="Shape 999"/>
          <p:cNvSpPr/>
          <p:nvPr/>
        </p:nvSpPr>
        <p:spPr>
          <a:xfrm>
            <a:off x="594360" y="3327167"/>
            <a:ext cx="12211029" cy="55194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lang="en-US" dirty="0"/>
              <a:t> </a:t>
            </a:r>
            <a:r>
              <a:rPr lang="en-US" dirty="0" smtClean="0"/>
              <a:t>--account</a:t>
            </a:r>
            <a:r>
              <a:rPr lang="en-US" dirty="0"/>
              <a:t>=</a:t>
            </a:r>
            <a:r>
              <a:rPr dirty="0" smtClean="0"/>
              <a:t>&lt;</a:t>
            </a:r>
            <a:r>
              <a:rPr dirty="0" err="1" smtClean="0"/>
              <a:t>allocationID</a:t>
            </a:r>
            <a:r>
              <a:rPr dirty="0"/>
              <a:t>&gt; ## &lt;-- EDIT THIS TO BE YOUR ALLOCATION 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lang="en-US" dirty="0"/>
              <a:t> </a:t>
            </a:r>
            <a:r>
              <a:rPr lang="en-US" dirty="0" smtClean="0"/>
              <a:t>--partition</a:t>
            </a:r>
            <a:r>
              <a:rPr lang="en-US" dirty="0"/>
              <a:t>=</a:t>
            </a:r>
            <a:r>
              <a:rPr dirty="0" smtClean="0"/>
              <a:t>&lt;</a:t>
            </a:r>
            <a:r>
              <a:rPr dirty="0" err="1" smtClean="0"/>
              <a:t>queue_type</a:t>
            </a:r>
            <a:r>
              <a:rPr dirty="0"/>
              <a:t>&gt; </a:t>
            </a:r>
            <a:r>
              <a:rPr dirty="0" smtClean="0"/>
              <a:t>## </a:t>
            </a:r>
            <a:r>
              <a:rPr dirty="0"/>
              <a:t>&lt;-- EDIT THIS TO BE YOUR QUEUE NAME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nodes=1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</a:t>
            </a:r>
            <a:r>
              <a:rPr lang="en-US" dirty="0" err="1" smtClean="0"/>
              <a:t>ntasks</a:t>
            </a:r>
            <a:r>
              <a:rPr lang="en-US" dirty="0" smtClean="0"/>
              <a:t>-per-node=1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time=00:10:00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#SBATCH --</a:t>
            </a:r>
            <a:r>
              <a:rPr lang="en-US" dirty="0" smtClean="0"/>
              <a:t>mem-per-</a:t>
            </a:r>
            <a:r>
              <a:rPr lang="en-US" dirty="0" err="1" smtClean="0"/>
              <a:t>cpu</a:t>
            </a:r>
            <a:r>
              <a:rPr lang="en-US" dirty="0" smtClean="0"/>
              <a:t>=1G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--job-name=</a:t>
            </a:r>
            <a:r>
              <a:rPr dirty="0" err="1" smtClean="0"/>
              <a:t>sample_job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--output=</a:t>
            </a:r>
            <a:r>
              <a:rPr dirty="0" err="1" smtClean="0"/>
              <a:t>outlog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--error=</a:t>
            </a:r>
            <a:r>
              <a:rPr dirty="0" err="1" smtClean="0"/>
              <a:t>errlog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/>
              <a:t>m</a:t>
            </a:r>
            <a:r>
              <a:rPr lang="en-US" dirty="0" smtClean="0"/>
              <a:t>odule </a:t>
            </a:r>
            <a:r>
              <a:rPr lang="en-US" dirty="0"/>
              <a:t>purge all       ## Unload existing modules</a:t>
            </a: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module </a:t>
            </a:r>
            <a:r>
              <a:rPr dirty="0"/>
              <a:t>load python     ## Load necessary modules (</a:t>
            </a:r>
            <a:r>
              <a:rPr dirty="0" smtClean="0"/>
              <a:t>software</a:t>
            </a:r>
            <a:r>
              <a:rPr lang="en-US" dirty="0" smtClean="0"/>
              <a:t>, </a:t>
            </a:r>
            <a:r>
              <a:rPr dirty="0" smtClean="0"/>
              <a:t>libraries</a:t>
            </a:r>
            <a:r>
              <a:rPr dirty="0"/>
              <a:t>)</a:t>
            </a:r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endParaRPr lang="en-US" dirty="0" smtClean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bash </a:t>
            </a:r>
            <a:r>
              <a:rPr lang="en-US" dirty="0" smtClean="0"/>
              <a:t>whereami.sh       </a:t>
            </a:r>
            <a:r>
              <a:rPr lang="en-US" dirty="0" smtClean="0"/>
              <a:t>## </a:t>
            </a:r>
            <a:r>
              <a:rPr lang="en-US" dirty="0"/>
              <a:t>Run the program</a:t>
            </a:r>
            <a:endParaRPr dirty="0"/>
          </a:p>
          <a:p>
            <a:pPr algn="l" defTabSz="457200"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python helloworld.py   ## Run the program</a:t>
            </a:r>
          </a:p>
        </p:txBody>
      </p:sp>
      <p:sp>
        <p:nvSpPr>
          <p:cNvPr id="7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  <p:sp>
        <p:nvSpPr>
          <p:cNvPr id="8" name="Rectangle 7"/>
          <p:cNvSpPr/>
          <p:nvPr/>
        </p:nvSpPr>
        <p:spPr>
          <a:xfrm>
            <a:off x="579989" y="241757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1665" y="241757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$cat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79988" y="1797371"/>
            <a:ext cx="1222802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</a:t>
            </a:r>
            <a:r>
              <a:rPr lang="en-US" b="1" dirty="0" smtClean="0"/>
              <a:t>cat</a:t>
            </a:r>
            <a:r>
              <a:rPr lang="en-US" dirty="0" smtClean="0"/>
              <a:t>enate (print out) submission script, “submit_generic.sh”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79987" y="1195550"/>
            <a:ext cx="8715848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Connect to Quest and move to cloned folder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81344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21.png"/>
          <p:cNvPicPr>
            <a:picLocks noChangeAspect="1"/>
          </p:cNvPicPr>
          <p:nvPr/>
        </p:nvPicPr>
        <p:blipFill>
          <a:blip r:embed="rId2">
            <a:extLst/>
          </a:blip>
          <a:srcRect l="5565" r="5565"/>
          <a:stretch>
            <a:fillRect/>
          </a:stretch>
        </p:blipFill>
        <p:spPr>
          <a:xfrm>
            <a:off x="6718299" y="2737818"/>
            <a:ext cx="5334001" cy="6017864"/>
          </a:xfrm>
          <a:prstGeom prst="rect">
            <a:avLst/>
          </a:prstGeom>
        </p:spPr>
      </p:pic>
      <p:sp>
        <p:nvSpPr>
          <p:cNvPr id="5" name="Shape 1777"/>
          <p:cNvSpPr>
            <a:spLocks noGrp="1"/>
          </p:cNvSpPr>
          <p:nvPr>
            <p:ph type="title"/>
          </p:nvPr>
        </p:nvSpPr>
        <p:spPr>
          <a:xfrm>
            <a:off x="747965" y="3005652"/>
            <a:ext cx="5135478" cy="69850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4600" dirty="0">
                <a:solidFill>
                  <a:srgbClr val="53585F"/>
                </a:solidFill>
              </a:rPr>
              <a:t>text editor: vi/vim</a:t>
            </a:r>
          </a:p>
        </p:txBody>
      </p:sp>
      <p:sp>
        <p:nvSpPr>
          <p:cNvPr id="6" name="Shape 1778"/>
          <p:cNvSpPr>
            <a:spLocks noGrp="1"/>
          </p:cNvSpPr>
          <p:nvPr>
            <p:ph type="body" sz="half" idx="1"/>
          </p:nvPr>
        </p:nvSpPr>
        <p:spPr>
          <a:xfrm>
            <a:off x="747965" y="3975101"/>
            <a:ext cx="5334000" cy="4503882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 smtClean="0">
                <a:solidFill>
                  <a:schemeClr val="tx1"/>
                </a:solidFill>
              </a:rPr>
              <a:t>You </a:t>
            </a:r>
            <a:r>
              <a:rPr sz="2800" dirty="0">
                <a:solidFill>
                  <a:schemeClr val="tx1"/>
                </a:solidFill>
              </a:rPr>
              <a:t>land in command mode 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To enter insert mode: “</a:t>
            </a:r>
            <a:r>
              <a:rPr sz="2800" dirty="0" err="1">
                <a:solidFill>
                  <a:schemeClr val="tx1"/>
                </a:solidFill>
              </a:rPr>
              <a:t>i</a:t>
            </a:r>
            <a:r>
              <a:rPr sz="2800" dirty="0" smtClean="0">
                <a:solidFill>
                  <a:schemeClr val="tx1"/>
                </a:solidFill>
              </a:rPr>
              <a:t>”</a:t>
            </a:r>
            <a:endParaRPr sz="2800" dirty="0">
              <a:solidFill>
                <a:schemeClr val="tx1"/>
              </a:solidFill>
            </a:endParaRP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Navigate with arrow keys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To exit insert mode: “esc”</a:t>
            </a: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>
                <a:solidFill>
                  <a:schemeClr val="tx1"/>
                </a:solidFill>
              </a:rPr>
              <a:t>To </a:t>
            </a:r>
            <a:r>
              <a:rPr sz="2800" dirty="0" smtClean="0">
                <a:solidFill>
                  <a:schemeClr val="tx1"/>
                </a:solidFill>
              </a:rPr>
              <a:t>save</a:t>
            </a:r>
            <a:r>
              <a:rPr lang="en-US" sz="2800" dirty="0" smtClean="0">
                <a:solidFill>
                  <a:schemeClr val="tx1"/>
                </a:solidFill>
              </a:rPr>
              <a:t> &amp; exit</a:t>
            </a:r>
            <a:r>
              <a:rPr sz="2800" dirty="0" smtClean="0">
                <a:solidFill>
                  <a:schemeClr val="tx1"/>
                </a:solidFill>
              </a:rPr>
              <a:t>: </a:t>
            </a:r>
            <a:r>
              <a:rPr sz="2800" dirty="0">
                <a:solidFill>
                  <a:schemeClr val="tx1"/>
                </a:solidFill>
              </a:rPr>
              <a:t>“:</a:t>
            </a:r>
            <a:r>
              <a:rPr sz="2800" dirty="0" err="1" smtClean="0">
                <a:solidFill>
                  <a:schemeClr val="tx1"/>
                </a:solidFill>
              </a:rPr>
              <a:t>w</a:t>
            </a:r>
            <a:r>
              <a:rPr lang="en-US" sz="2800" dirty="0" err="1" smtClean="0">
                <a:solidFill>
                  <a:schemeClr val="tx1"/>
                </a:solidFill>
              </a:rPr>
              <a:t>q</a:t>
            </a:r>
            <a:r>
              <a:rPr sz="2800" dirty="0" smtClean="0">
                <a:solidFill>
                  <a:schemeClr val="tx1"/>
                </a:solidFill>
              </a:rPr>
              <a:t>”</a:t>
            </a:r>
            <a:endParaRPr sz="2800" dirty="0">
              <a:solidFill>
                <a:schemeClr val="tx1"/>
              </a:solidFill>
            </a:endParaRPr>
          </a:p>
          <a:p>
            <a:pPr marL="342900" indent="-342900" algn="l" defTabSz="473201">
              <a:spcBef>
                <a:spcPts val="2500"/>
              </a:spcBef>
              <a:buFont typeface="Arial" panose="020B0604020202020204" pitchFamily="34" charset="0"/>
              <a:buChar char="•"/>
              <a:defRPr sz="2268" b="1">
                <a:latin typeface="+mn-lt"/>
                <a:ea typeface="+mn-ea"/>
                <a:cs typeface="+mn-cs"/>
                <a:sym typeface="Helvetica"/>
              </a:defRPr>
            </a:pPr>
            <a:r>
              <a:rPr sz="2800" dirty="0" smtClean="0">
                <a:solidFill>
                  <a:schemeClr val="tx1"/>
                </a:solidFill>
              </a:rPr>
              <a:t>To </a:t>
            </a:r>
            <a:r>
              <a:rPr sz="2800" dirty="0">
                <a:solidFill>
                  <a:schemeClr val="tx1"/>
                </a:solidFill>
              </a:rPr>
              <a:t>exit without saving: “q!”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27</a:t>
            </a:fld>
            <a:endParaRPr lang="en-US"/>
          </a:p>
        </p:txBody>
      </p:sp>
      <p:sp>
        <p:nvSpPr>
          <p:cNvPr id="8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  <p:sp>
        <p:nvSpPr>
          <p:cNvPr id="9" name="Rectangle 8"/>
          <p:cNvSpPr/>
          <p:nvPr/>
        </p:nvSpPr>
        <p:spPr>
          <a:xfrm>
            <a:off x="593461" y="1882310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37" y="1886956"/>
            <a:ext cx="10236200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$vim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60" y="1215958"/>
            <a:ext cx="873989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Open submit_generic.sh with VIM text editor</a:t>
            </a:r>
          </a:p>
        </p:txBody>
      </p:sp>
    </p:spTree>
    <p:extLst>
      <p:ext uri="{BB962C8B-B14F-4D97-AF65-F5344CB8AC3E}">
        <p14:creationId xmlns:p14="http://schemas.microsoft.com/office/powerpoint/2010/main" val="11566613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Shape 103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28</a:t>
            </a:fld>
            <a:endParaRPr/>
          </a:p>
        </p:txBody>
      </p:sp>
      <p:sp>
        <p:nvSpPr>
          <p:cNvPr id="1036" name="Shape 1036"/>
          <p:cNvSpPr/>
          <p:nvPr/>
        </p:nvSpPr>
        <p:spPr>
          <a:xfrm>
            <a:off x="4764084" y="3110616"/>
            <a:ext cx="8047141" cy="5027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/>
              <a:t>#!/bin/bash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--account=w10001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--partition=w10001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--nodes=1</a:t>
            </a:r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</a:t>
            </a:r>
            <a:r>
              <a:rPr lang="en-US" dirty="0" err="1" smtClean="0"/>
              <a:t>ntasks</a:t>
            </a:r>
            <a:r>
              <a:rPr lang="en-US" dirty="0" smtClean="0"/>
              <a:t>-per-node=1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--time=</a:t>
            </a:r>
            <a:r>
              <a:rPr dirty="0" smtClean="0"/>
              <a:t>0</a:t>
            </a:r>
            <a:r>
              <a:rPr lang="en-US" dirty="0" smtClean="0"/>
              <a:t>0</a:t>
            </a:r>
            <a:r>
              <a:rPr dirty="0" smtClean="0"/>
              <a:t>:</a:t>
            </a:r>
            <a:r>
              <a:rPr lang="en-US" dirty="0" smtClean="0"/>
              <a:t>10</a:t>
            </a:r>
            <a:r>
              <a:rPr dirty="0" smtClean="0"/>
              <a:t>:00</a:t>
            </a:r>
            <a:endParaRPr lang="en-US" dirty="0" smtClean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lang="en-US" dirty="0" smtClean="0"/>
              <a:t>#SBATCH --mem-per-</a:t>
            </a:r>
            <a:r>
              <a:rPr lang="en-US" dirty="0" err="1" smtClean="0"/>
              <a:t>cpu</a:t>
            </a:r>
            <a:r>
              <a:rPr lang="en-US" dirty="0" smtClean="0"/>
              <a:t>=1G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--job-name=</a:t>
            </a:r>
            <a:r>
              <a:rPr lang="en-US" dirty="0" err="1" smtClean="0"/>
              <a:t>sample_job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o</a:t>
            </a:r>
            <a:r>
              <a:rPr lang="en-US" dirty="0" smtClean="0"/>
              <a:t>utput</a:t>
            </a:r>
            <a:r>
              <a:rPr lang="en-US" dirty="0"/>
              <a:t>=</a:t>
            </a:r>
            <a:r>
              <a:rPr dirty="0" err="1" smtClean="0"/>
              <a:t>outlog</a:t>
            </a:r>
            <a:endParaRPr dirty="0"/>
          </a:p>
          <a:p>
            <a:pPr algn="l" defTabSz="457200">
              <a:defRPr sz="3200">
                <a:latin typeface="Courier"/>
                <a:ea typeface="Courier"/>
                <a:cs typeface="Courier"/>
                <a:sym typeface="Courier"/>
              </a:defRPr>
            </a:pPr>
            <a:r>
              <a:rPr dirty="0" smtClean="0"/>
              <a:t>#</a:t>
            </a:r>
            <a:r>
              <a:rPr lang="en-US" dirty="0" smtClean="0"/>
              <a:t>SBATCH</a:t>
            </a:r>
            <a:r>
              <a:rPr dirty="0" smtClean="0"/>
              <a:t> </a:t>
            </a:r>
            <a:r>
              <a:rPr lang="en-US" dirty="0" smtClean="0"/>
              <a:t>--</a:t>
            </a:r>
            <a:r>
              <a:rPr dirty="0" smtClean="0"/>
              <a:t>e</a:t>
            </a:r>
            <a:r>
              <a:rPr lang="en-US" dirty="0" smtClean="0"/>
              <a:t>rror=</a:t>
            </a:r>
            <a:r>
              <a:rPr dirty="0" err="1" smtClean="0"/>
              <a:t>errlog</a:t>
            </a:r>
            <a:endParaRPr lang="en-US" dirty="0" smtClean="0"/>
          </a:p>
        </p:txBody>
      </p:sp>
      <p:sp>
        <p:nvSpPr>
          <p:cNvPr id="1038" name="Shape 1038"/>
          <p:cNvSpPr/>
          <p:nvPr/>
        </p:nvSpPr>
        <p:spPr>
          <a:xfrm>
            <a:off x="3333059" y="3660012"/>
            <a:ext cx="143609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/>
            </a:lvl1pPr>
          </a:lstStyle>
          <a:p>
            <a:r>
              <a:t>Account:</a:t>
            </a:r>
          </a:p>
        </p:txBody>
      </p:sp>
      <p:sp>
        <p:nvSpPr>
          <p:cNvPr id="1039" name="Shape 1039"/>
          <p:cNvSpPr/>
          <p:nvPr/>
        </p:nvSpPr>
        <p:spPr>
          <a:xfrm>
            <a:off x="2247369" y="4118489"/>
            <a:ext cx="2516715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 smtClean="0"/>
              <a:t>Partition/</a:t>
            </a:r>
            <a:r>
              <a:rPr dirty="0" smtClean="0"/>
              <a:t>Queue</a:t>
            </a:r>
            <a:r>
              <a:rPr dirty="0"/>
              <a:t>:</a:t>
            </a:r>
          </a:p>
        </p:txBody>
      </p:sp>
      <p:sp>
        <p:nvSpPr>
          <p:cNvPr id="1040" name="Shape 1040"/>
          <p:cNvSpPr/>
          <p:nvPr/>
        </p:nvSpPr>
        <p:spPr>
          <a:xfrm>
            <a:off x="1409246" y="3181787"/>
            <a:ext cx="3329438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/>
              <a:t>T</a:t>
            </a:r>
            <a:r>
              <a:rPr dirty="0" smtClean="0"/>
              <a:t>his </a:t>
            </a:r>
            <a:r>
              <a:rPr dirty="0"/>
              <a:t>is a BASH script:</a:t>
            </a:r>
          </a:p>
        </p:txBody>
      </p:sp>
      <p:sp>
        <p:nvSpPr>
          <p:cNvPr id="1041" name="Shape 1041"/>
          <p:cNvSpPr/>
          <p:nvPr/>
        </p:nvSpPr>
        <p:spPr>
          <a:xfrm>
            <a:off x="1993667" y="5607130"/>
            <a:ext cx="2702409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Length of the job:</a:t>
            </a:r>
          </a:p>
        </p:txBody>
      </p:sp>
      <p:sp>
        <p:nvSpPr>
          <p:cNvPr id="1042" name="Shape 1042"/>
          <p:cNvSpPr/>
          <p:nvPr/>
        </p:nvSpPr>
        <p:spPr>
          <a:xfrm>
            <a:off x="1070593" y="7063192"/>
            <a:ext cx="3620034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Generate an output log:</a:t>
            </a:r>
          </a:p>
        </p:txBody>
      </p:sp>
      <p:sp>
        <p:nvSpPr>
          <p:cNvPr id="1043" name="Shape 1043"/>
          <p:cNvSpPr/>
          <p:nvPr/>
        </p:nvSpPr>
        <p:spPr>
          <a:xfrm>
            <a:off x="2122046" y="6593541"/>
            <a:ext cx="2553584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 smtClean="0"/>
              <a:t>Name</a:t>
            </a:r>
            <a:r>
              <a:rPr lang="en-US" dirty="0" smtClean="0"/>
              <a:t> of</a:t>
            </a:r>
            <a:r>
              <a:rPr dirty="0" smtClean="0"/>
              <a:t> </a:t>
            </a:r>
            <a:r>
              <a:rPr dirty="0"/>
              <a:t>the job:</a:t>
            </a:r>
          </a:p>
        </p:txBody>
      </p:sp>
      <p:sp>
        <p:nvSpPr>
          <p:cNvPr id="1044" name="Shape 1044"/>
          <p:cNvSpPr/>
          <p:nvPr/>
        </p:nvSpPr>
        <p:spPr>
          <a:xfrm>
            <a:off x="1869718" y="4599926"/>
            <a:ext cx="2850139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Number of </a:t>
            </a:r>
            <a:r>
              <a:rPr dirty="0" smtClean="0"/>
              <a:t>nodes:</a:t>
            </a:r>
            <a:endParaRPr dirty="0"/>
          </a:p>
        </p:txBody>
      </p:sp>
      <p:sp>
        <p:nvSpPr>
          <p:cNvPr id="1045" name="Shape 1045"/>
          <p:cNvSpPr/>
          <p:nvPr/>
        </p:nvSpPr>
        <p:spPr>
          <a:xfrm>
            <a:off x="798144" y="1974882"/>
            <a:ext cx="11408512" cy="73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200">
                <a:solidFill>
                  <a:srgbClr val="53585F"/>
                </a:solidFill>
              </a:defRPr>
            </a:lvl1pPr>
          </a:lstStyle>
          <a:p>
            <a:r>
              <a:rPr dirty="0"/>
              <a:t>What is the scheduler looking for in your script?</a:t>
            </a:r>
          </a:p>
        </p:txBody>
      </p:sp>
      <p:sp>
        <p:nvSpPr>
          <p:cNvPr id="1046" name="Shape 1046"/>
          <p:cNvSpPr/>
          <p:nvPr/>
        </p:nvSpPr>
        <p:spPr>
          <a:xfrm>
            <a:off x="1328301" y="7561967"/>
            <a:ext cx="3375026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Generate an error log:</a:t>
            </a:r>
          </a:p>
        </p:txBody>
      </p:sp>
      <p:sp>
        <p:nvSpPr>
          <p:cNvPr id="14" name="Shape 1046"/>
          <p:cNvSpPr/>
          <p:nvPr/>
        </p:nvSpPr>
        <p:spPr>
          <a:xfrm>
            <a:off x="1828697" y="6093808"/>
            <a:ext cx="2846933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lang="en-US" dirty="0" smtClean="0"/>
              <a:t>Required memory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15" name="Shape 1044"/>
          <p:cNvSpPr/>
          <p:nvPr/>
        </p:nvSpPr>
        <p:spPr>
          <a:xfrm>
            <a:off x="2022667" y="5108592"/>
            <a:ext cx="2662588" cy="502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r">
              <a:defRPr sz="2600"/>
            </a:lvl1pPr>
          </a:lstStyle>
          <a:p>
            <a:r>
              <a:rPr dirty="0"/>
              <a:t>Number of </a:t>
            </a:r>
            <a:r>
              <a:rPr lang="en-US" dirty="0" smtClean="0"/>
              <a:t>cores</a:t>
            </a:r>
            <a:r>
              <a:rPr dirty="0" smtClean="0"/>
              <a:t>:</a:t>
            </a:r>
            <a:endParaRPr dirty="0"/>
          </a:p>
        </p:txBody>
      </p:sp>
      <p:sp>
        <p:nvSpPr>
          <p:cNvPr id="17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6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7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8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8" grpId="2" animBg="1" advAuto="0"/>
      <p:bldP spid="1039" grpId="3" animBg="1" advAuto="0"/>
      <p:bldP spid="1040" grpId="1" animBg="1" advAuto="0"/>
      <p:bldP spid="1041" grpId="5" animBg="1" advAuto="0"/>
      <p:bldP spid="1042" grpId="7" animBg="1" advAuto="0"/>
      <p:bldP spid="1043" grpId="6" animBg="1" advAuto="0"/>
      <p:bldP spid="1044" grpId="4" animBg="1" advAuto="0"/>
      <p:bldP spid="1046" grpId="8" animBg="1" advAuto="0"/>
      <p:bldP spid="14" grpId="0" animBg="1" advAuto="0"/>
      <p:bldP spid="15" grpId="0" animBg="1" advAuto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29</a:t>
            </a:fld>
            <a:endParaRPr lang="en-US"/>
          </a:p>
        </p:txBody>
      </p:sp>
      <p:sp>
        <p:nvSpPr>
          <p:cNvPr id="7" name="Shape 949"/>
          <p:cNvSpPr/>
          <p:nvPr/>
        </p:nvSpPr>
        <p:spPr>
          <a:xfrm>
            <a:off x="1157999" y="205422"/>
            <a:ext cx="10688824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Batch Job Submission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93461" y="187814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5137" y="1878142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sbatch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submit_generic.sh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3460" y="1257943"/>
            <a:ext cx="723627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Submit your job to batch processing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93459" y="2722045"/>
            <a:ext cx="7625806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Note your </a:t>
            </a:r>
            <a:r>
              <a:rPr lang="en-US" dirty="0" err="1" smtClean="0"/>
              <a:t>job_id</a:t>
            </a:r>
            <a:r>
              <a:rPr lang="en-US" dirty="0" smtClean="0"/>
              <a:t> returned after </a:t>
            </a:r>
            <a:r>
              <a:rPr lang="en-US" b="1" dirty="0" err="1" smtClean="0"/>
              <a:t>sbatch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593460" y="4377532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5136" y="4377532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squeue</a:t>
            </a:r>
            <a:r>
              <a:rPr lang="en-US" b="1" dirty="0">
                <a:latin typeface="Courier"/>
                <a:ea typeface="Courier"/>
                <a:cs typeface="Courier"/>
                <a:sym typeface="Courier"/>
              </a:rPr>
              <a:t> -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u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593459" y="3757333"/>
            <a:ext cx="8961107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What is the status of your job(s) in the queue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593461" y="601042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5137" y="6010423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checkjob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job_id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&gt;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593460" y="5390224"/>
            <a:ext cx="682270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Detailed information about the job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593461" y="7142892"/>
            <a:ext cx="11761100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When the job ends, investigate </a:t>
            </a:r>
            <a:r>
              <a:rPr lang="en-US" dirty="0" err="1" smtClean="0"/>
              <a:t>errlog</a:t>
            </a:r>
            <a:r>
              <a:rPr lang="en-US" dirty="0" smtClean="0"/>
              <a:t>, </a:t>
            </a:r>
            <a:r>
              <a:rPr lang="en-US" dirty="0" err="1" smtClean="0"/>
              <a:t>outlog</a:t>
            </a:r>
            <a:r>
              <a:rPr lang="en-US" dirty="0" smtClean="0"/>
              <a:t> and python_output.txt </a:t>
            </a:r>
          </a:p>
        </p:txBody>
      </p:sp>
    </p:spTree>
    <p:extLst>
      <p:ext uri="{BB962C8B-B14F-4D97-AF65-F5344CB8AC3E}">
        <p14:creationId xmlns:p14="http://schemas.microsoft.com/office/powerpoint/2010/main" val="362499500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2392299" y="205422"/>
            <a:ext cx="82201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High </a:t>
            </a:r>
            <a:r>
              <a:rPr lang="en-US" sz="4800" dirty="0"/>
              <a:t>Performance </a:t>
            </a:r>
            <a:r>
              <a:rPr lang="en-US" sz="4800" dirty="0" smtClean="0"/>
              <a:t>Computing</a:t>
            </a:r>
            <a:endParaRPr sz="4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966" y="1993748"/>
            <a:ext cx="8710863" cy="5814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73348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30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8" name="Rectangle 7"/>
          <p:cNvSpPr/>
          <p:nvPr/>
        </p:nvSpPr>
        <p:spPr>
          <a:xfrm>
            <a:off x="524013" y="2336910"/>
            <a:ext cx="539121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PC users</a:t>
            </a:r>
            <a:r>
              <a:rPr lang="en-US" dirty="0" smtClean="0"/>
              <a:t>: Launch </a:t>
            </a:r>
            <a:r>
              <a:rPr lang="en-US" dirty="0" err="1" smtClean="0"/>
              <a:t>Xming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24013" y="2957391"/>
            <a:ext cx="114484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/>
              <a:t>In </a:t>
            </a:r>
            <a:r>
              <a:rPr lang="en-US" dirty="0" err="1"/>
              <a:t>Git</a:t>
            </a:r>
            <a:r>
              <a:rPr lang="en-US" dirty="0"/>
              <a:t> Bash on your local </a:t>
            </a:r>
            <a:r>
              <a:rPr lang="en-US" dirty="0" smtClean="0"/>
              <a:t>computer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24013" y="3699484"/>
            <a:ext cx="12480787" cy="113877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24013" y="3699484"/>
            <a:ext cx="11393487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$export </a:t>
            </a:r>
            <a:r>
              <a:rPr lang="en-US" dirty="0" smtClean="0">
                <a:latin typeface="Courier"/>
                <a:ea typeface="Courier"/>
                <a:cs typeface="Courier"/>
                <a:sym typeface="Courier"/>
              </a:rPr>
              <a:t>DISPLAY=localhost:0</a:t>
            </a:r>
          </a:p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sym typeface="Courier"/>
              </a:rPr>
              <a:t> –XY </a:t>
            </a:r>
            <a:r>
              <a:rPr lang="en-US" dirty="0" smtClean="0">
                <a:latin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sym typeface="Courier"/>
              </a:rPr>
              <a:t>&gt;@quest.northwestern.edu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4613114" y="984657"/>
            <a:ext cx="3778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rgbClr val="53585F"/>
                </a:solidFill>
              </a:rPr>
              <a:t>(with display</a:t>
            </a:r>
            <a:r>
              <a:rPr lang="en-US" sz="4800" dirty="0">
                <a:solidFill>
                  <a:srgbClr val="53585F"/>
                </a:solidFill>
              </a:rPr>
              <a:t>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44004" y="5049838"/>
            <a:ext cx="114185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Mac users</a:t>
            </a:r>
            <a:r>
              <a:rPr lang="en-US" dirty="0" smtClean="0"/>
              <a:t>: Launch </a:t>
            </a:r>
            <a:r>
              <a:rPr lang="en-US" dirty="0" err="1" smtClean="0"/>
              <a:t>XQuartz</a:t>
            </a:r>
            <a:r>
              <a:rPr lang="en-US" dirty="0" smtClean="0"/>
              <a:t> (may be already running)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69027" y="5636047"/>
            <a:ext cx="114484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/>
              <a:t>In </a:t>
            </a:r>
            <a:r>
              <a:rPr lang="en-US" dirty="0" smtClean="0"/>
              <a:t>terminal on </a:t>
            </a:r>
            <a:r>
              <a:rPr lang="en-US" dirty="0"/>
              <a:t>your local computer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69027" y="6378141"/>
            <a:ext cx="12535773" cy="7020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9027" y="6433560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sym typeface="Courier"/>
              </a:rPr>
              <a:t> –X </a:t>
            </a:r>
            <a:r>
              <a:rPr lang="en-US" dirty="0" smtClean="0">
                <a:latin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sym typeface="Courier"/>
              </a:rPr>
              <a:t>&gt;@quest.northwestern.edu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444004" y="7423646"/>
            <a:ext cx="101361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Linux users: </a:t>
            </a:r>
            <a:r>
              <a:rPr lang="en-US" dirty="0"/>
              <a:t>In terminal on your local </a:t>
            </a:r>
            <a:r>
              <a:rPr lang="en-US" dirty="0" smtClean="0"/>
              <a:t>computer 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457859" y="8069977"/>
            <a:ext cx="12535773" cy="70202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44004" y="8125396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b="1" dirty="0" smtClean="0">
                <a:latin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sym typeface="Courier"/>
              </a:rPr>
              <a:t>ssh</a:t>
            </a:r>
            <a:r>
              <a:rPr lang="en-US" b="1" dirty="0" smtClean="0">
                <a:latin typeface="Courier"/>
                <a:sym typeface="Courier"/>
              </a:rPr>
              <a:t> –X </a:t>
            </a:r>
            <a:r>
              <a:rPr lang="en-US" dirty="0" smtClean="0">
                <a:latin typeface="Courier"/>
                <a:sym typeface="Courier"/>
              </a:rPr>
              <a:t>&lt;</a:t>
            </a:r>
            <a:r>
              <a:rPr lang="en-US" dirty="0" err="1" smtClean="0">
                <a:latin typeface="Courier"/>
                <a:sym typeface="Courier"/>
              </a:rPr>
              <a:t>NetID</a:t>
            </a:r>
            <a:r>
              <a:rPr lang="en-US" dirty="0" smtClean="0">
                <a:latin typeface="Courier"/>
                <a:sym typeface="Courier"/>
              </a:rPr>
              <a:t>&gt;@quest.northwestern.edu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13019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Shape 9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31</a:t>
            </a:fld>
            <a:endParaRPr/>
          </a:p>
        </p:txBody>
      </p:sp>
      <p:sp>
        <p:nvSpPr>
          <p:cNvPr id="982" name="Shape 982"/>
          <p:cNvSpPr/>
          <p:nvPr/>
        </p:nvSpPr>
        <p:spPr>
          <a:xfrm>
            <a:off x="524013" y="3661244"/>
            <a:ext cx="11996874" cy="5027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4000"/>
            </a:pP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PC</a:t>
            </a: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, Mac</a:t>
            </a:r>
            <a:r>
              <a:rPr lang="en-US" b="1" dirty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lang="en-US" b="1" dirty="0" smtClean="0">
                <a:latin typeface="Helvetica"/>
                <a:ea typeface="Helvetica"/>
                <a:cs typeface="Helvetica"/>
                <a:sym typeface="Helvetica"/>
              </a:rPr>
              <a:t>&amp; Linux</a:t>
            </a:r>
            <a:r>
              <a:rPr b="1" dirty="0" smtClean="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dirty="0">
                <a:latin typeface="Helvetica"/>
                <a:ea typeface="Helvetica"/>
                <a:cs typeface="Helvetica"/>
                <a:sym typeface="Helvetica"/>
              </a:rPr>
              <a:t>users</a:t>
            </a:r>
            <a:r>
              <a:rPr dirty="0"/>
              <a:t>: </a:t>
            </a:r>
            <a:r>
              <a:rPr dirty="0" err="1" smtClean="0"/>
              <a:t>FastX</a:t>
            </a:r>
            <a:r>
              <a:rPr dirty="0"/>
              <a:t>:</a:t>
            </a:r>
          </a:p>
          <a:p>
            <a:pPr algn="l">
              <a:defRPr sz="4000"/>
            </a:pPr>
            <a:r>
              <a:rPr dirty="0"/>
              <a:t>    Hostname : </a:t>
            </a:r>
            <a:r>
              <a:rPr dirty="0" smtClean="0"/>
              <a:t>quest.northwestern.edu </a:t>
            </a:r>
            <a:endParaRPr dirty="0"/>
          </a:p>
          <a:p>
            <a:pPr algn="l">
              <a:defRPr sz="4000"/>
            </a:pPr>
            <a:r>
              <a:rPr dirty="0"/>
              <a:t>    Username : your Northwestern </a:t>
            </a:r>
            <a:r>
              <a:rPr dirty="0" err="1"/>
              <a:t>NetID</a:t>
            </a:r>
            <a:r>
              <a:rPr dirty="0"/>
              <a:t> </a:t>
            </a:r>
          </a:p>
          <a:p>
            <a:pPr algn="l">
              <a:defRPr sz="4000"/>
            </a:pPr>
            <a:r>
              <a:rPr dirty="0"/>
              <a:t>    Password </a:t>
            </a:r>
            <a:r>
              <a:rPr lang="en-US" dirty="0" smtClean="0"/>
              <a:t> </a:t>
            </a:r>
            <a:r>
              <a:rPr dirty="0" smtClean="0"/>
              <a:t>: your </a:t>
            </a:r>
            <a:r>
              <a:rPr dirty="0"/>
              <a:t>Northwestern </a:t>
            </a:r>
            <a:r>
              <a:rPr dirty="0" err="1"/>
              <a:t>NetID</a:t>
            </a:r>
            <a:r>
              <a:rPr dirty="0"/>
              <a:t> </a:t>
            </a:r>
            <a:r>
              <a:rPr dirty="0" smtClean="0"/>
              <a:t>password</a:t>
            </a:r>
            <a:endParaRPr lang="en-US" dirty="0" smtClean="0"/>
          </a:p>
          <a:p>
            <a:pPr algn="l">
              <a:defRPr sz="4000"/>
            </a:pPr>
            <a:endParaRPr lang="en-US" dirty="0"/>
          </a:p>
          <a:p>
            <a:pPr algn="l">
              <a:defRPr sz="4000"/>
            </a:pPr>
            <a:r>
              <a:rPr lang="en-US" b="1" dirty="0" smtClean="0"/>
              <a:t>From browser</a:t>
            </a:r>
            <a:r>
              <a:rPr lang="en-US" dirty="0" smtClean="0"/>
              <a:t>: </a:t>
            </a:r>
            <a:r>
              <a:rPr lang="en-US" dirty="0"/>
              <a:t>https://quest.northwestern.edu:3000</a:t>
            </a:r>
          </a:p>
          <a:p>
            <a:pPr algn="l">
              <a:defRPr sz="4000"/>
            </a:pPr>
            <a:r>
              <a:rPr lang="en-US" dirty="0"/>
              <a:t> </a:t>
            </a:r>
            <a:r>
              <a:rPr lang="en-US" dirty="0" smtClean="0"/>
              <a:t>	Username </a:t>
            </a:r>
            <a:r>
              <a:rPr lang="en-US" dirty="0"/>
              <a:t>: your Northwestern </a:t>
            </a:r>
            <a:r>
              <a:rPr lang="en-US" dirty="0" err="1"/>
              <a:t>NetID</a:t>
            </a:r>
            <a:r>
              <a:rPr lang="en-US" dirty="0"/>
              <a:t> </a:t>
            </a:r>
          </a:p>
          <a:p>
            <a:pPr algn="l">
              <a:defRPr sz="4000"/>
            </a:pPr>
            <a:r>
              <a:rPr lang="en-US" dirty="0"/>
              <a:t>    Password  : your Northwestern </a:t>
            </a:r>
            <a:r>
              <a:rPr lang="en-US" dirty="0" err="1"/>
              <a:t>NetID</a:t>
            </a:r>
            <a:r>
              <a:rPr lang="en-US" dirty="0"/>
              <a:t> password</a:t>
            </a:r>
            <a:endParaRPr dirty="0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7" name="Rectangle 6"/>
          <p:cNvSpPr/>
          <p:nvPr/>
        </p:nvSpPr>
        <p:spPr>
          <a:xfrm>
            <a:off x="4613114" y="984657"/>
            <a:ext cx="377860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 smtClean="0">
                <a:solidFill>
                  <a:srgbClr val="53585F"/>
                </a:solidFill>
              </a:rPr>
              <a:t>(with display</a:t>
            </a:r>
            <a:r>
              <a:rPr lang="en-US" sz="4800" dirty="0">
                <a:solidFill>
                  <a:srgbClr val="53585F"/>
                </a:solidFill>
              </a:rPr>
              <a:t>)</a:t>
            </a:r>
          </a:p>
        </p:txBody>
      </p:sp>
      <p:sp>
        <p:nvSpPr>
          <p:cNvPr id="8" name="Rectangle 7"/>
          <p:cNvSpPr/>
          <p:nvPr/>
        </p:nvSpPr>
        <p:spPr>
          <a:xfrm>
            <a:off x="373355" y="2285769"/>
            <a:ext cx="1179682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 dirty="0">
                <a:solidFill>
                  <a:srgbClr val="53585F"/>
                </a:solidFill>
                <a:sym typeface="Helvetica"/>
              </a:rPr>
              <a:t>Alternatively you can use </a:t>
            </a:r>
            <a:r>
              <a:rPr lang="en-US" sz="4800" dirty="0" err="1" smtClean="0">
                <a:solidFill>
                  <a:srgbClr val="53585F"/>
                </a:solidFill>
                <a:sym typeface="Helvetica"/>
              </a:rPr>
              <a:t>FastX</a:t>
            </a:r>
            <a:r>
              <a:rPr lang="en-US" sz="4800" dirty="0" smtClean="0">
                <a:solidFill>
                  <a:srgbClr val="53585F"/>
                </a:solidFill>
                <a:sym typeface="Helvetica"/>
              </a:rPr>
              <a:t> for display</a:t>
            </a:r>
            <a:endParaRPr lang="en-US" sz="4800" dirty="0">
              <a:solidFill>
                <a:srgbClr val="5358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91351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32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18227" y="1467199"/>
            <a:ext cx="1146756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By submitting an interactive job, you can access the command line on a compute node to do your work   </a:t>
            </a:r>
            <a:endParaRPr lang="en-US" dirty="0"/>
          </a:p>
        </p:txBody>
      </p:sp>
      <p:sp>
        <p:nvSpPr>
          <p:cNvPr id="10" name="Submitting interactive jobs with srun:…"/>
          <p:cNvSpPr txBox="1">
            <a:spLocks/>
          </p:cNvSpPr>
          <p:nvPr/>
        </p:nvSpPr>
        <p:spPr>
          <a:xfrm>
            <a:off x="518227" y="4239037"/>
            <a:ext cx="7517409" cy="4217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1pPr>
            <a:lvl2pPr marL="0" marR="0" indent="4572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2pPr>
            <a:lvl3pPr marL="0" marR="0" indent="9144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3pPr>
            <a:lvl4pPr marL="0" marR="0" indent="13716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4pPr>
            <a:lvl5pPr marL="0" marR="0" indent="1828800" algn="ctr" defTabSz="650240" rtl="0" latinLnBrk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ln>
                  <a:noFill/>
                </a:ln>
                <a:solidFill>
                  <a:srgbClr val="888888"/>
                </a:solidFill>
                <a:uFillTx/>
                <a:latin typeface="Arial"/>
                <a:ea typeface="Arial"/>
                <a:cs typeface="Arial"/>
                <a:sym typeface="Arial"/>
              </a:defRPr>
            </a:lvl5pPr>
            <a:lvl6pPr marL="2667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6pPr>
            <a:lvl7pPr marL="3111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7pPr>
            <a:lvl8pPr marL="35560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8pPr>
            <a:lvl9pPr marL="4000500" marR="0" indent="-444500" algn="l" defTabSz="584200" rtl="0" latinLnBrk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6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Light"/>
              </a:defRPr>
            </a:lvl9pPr>
          </a:lstStyle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srun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--x11               \</a:t>
            </a:r>
            <a:endParaRPr lang="en-US" sz="3200" b="1" dirty="0" smtClean="0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--account=w10001  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--partition=w10001 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--time=00:10:00      \ 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--nodes=1           \ 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ntasks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-per-node=1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--mem-per-</a:t>
            </a:r>
            <a:r>
              <a:rPr lang="en-US" sz="3200" dirty="0" err="1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cpu</a:t>
            </a: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=1G  \</a:t>
            </a:r>
          </a:p>
          <a:p>
            <a:pPr algn="l" defTabSz="448055" hangingPunct="1">
              <a:spcBef>
                <a:spcPts val="0"/>
              </a:spcBef>
              <a:defRPr sz="2744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lang="en-US" sz="3200" dirty="0" smtClean="0">
                <a:solidFill>
                  <a:srgbClr val="333333"/>
                </a:solidFill>
                <a:latin typeface="Courier New"/>
                <a:ea typeface="Courier New"/>
                <a:cs typeface="Courier New"/>
                <a:sym typeface="Courier New"/>
              </a:rPr>
              <a:t>      --</a:t>
            </a:r>
            <a:r>
              <a:rPr lang="en-US" sz="3200" dirty="0" err="1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pty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bash -</a:t>
            </a:r>
            <a:r>
              <a:rPr lang="en-US" sz="3200" dirty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lang="en-US" sz="3200" dirty="0" smtClean="0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43758" y="3515763"/>
            <a:ext cx="8339142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35000" indent="-635000" algn="l">
              <a:buSzPct val="100000"/>
              <a:buAutoNum type="arabicParenR"/>
              <a:defRPr sz="3400"/>
            </a:pPr>
            <a:r>
              <a:rPr lang="en-US" dirty="0"/>
              <a:t>submit your </a:t>
            </a:r>
            <a:r>
              <a:rPr lang="en-US" dirty="0" smtClean="0"/>
              <a:t>job from the command line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7170544" y="4249359"/>
            <a:ext cx="55354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0" dirty="0" smtClean="0">
                <a:sym typeface="Wingdings" panose="05000000000000000000" pitchFamily="2" charset="2"/>
              </a:rPr>
              <a:t></a:t>
            </a:r>
            <a:r>
              <a:rPr lang="en-US" sz="2800" b="0" dirty="0" smtClean="0"/>
              <a:t>If display is required </a:t>
            </a:r>
            <a:r>
              <a:rPr lang="en-US" sz="2800" b="0" dirty="0"/>
              <a:t>(optional</a:t>
            </a:r>
            <a:r>
              <a:rPr lang="en-US" sz="2800" b="0" dirty="0" smtClean="0"/>
              <a:t>)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331057" y="7621864"/>
            <a:ext cx="443262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0" dirty="0" smtClean="0">
                <a:sym typeface="Wingdings" panose="05000000000000000000" pitchFamily="2" charset="2"/>
              </a:rPr>
              <a:t></a:t>
            </a:r>
            <a:r>
              <a:rPr lang="en-US" sz="2800" b="0" dirty="0" smtClean="0"/>
              <a:t>Starts the bash terminal 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342102478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33</a:t>
            </a:fld>
            <a:endParaRPr lang="en-US"/>
          </a:p>
        </p:txBody>
      </p:sp>
      <p:sp>
        <p:nvSpPr>
          <p:cNvPr id="5" name="Shape 949"/>
          <p:cNvSpPr/>
          <p:nvPr/>
        </p:nvSpPr>
        <p:spPr>
          <a:xfrm>
            <a:off x="524013" y="205422"/>
            <a:ext cx="1195679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Interactive Job Submission</a:t>
            </a:r>
            <a:endParaRPr sz="4800" dirty="0"/>
          </a:p>
        </p:txBody>
      </p:sp>
      <p:sp>
        <p:nvSpPr>
          <p:cNvPr id="6" name="Rectangle 5"/>
          <p:cNvSpPr/>
          <p:nvPr/>
        </p:nvSpPr>
        <p:spPr>
          <a:xfrm>
            <a:off x="518226" y="1467199"/>
            <a:ext cx="119625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When the job starts on a compute node, run </a:t>
            </a:r>
            <a:r>
              <a:rPr lang="en-US" dirty="0" err="1" smtClean="0">
                <a:solidFill>
                  <a:schemeClr val="tx1"/>
                </a:solidFill>
              </a:rPr>
              <a:t>matlab</a:t>
            </a:r>
            <a:r>
              <a:rPr lang="en-US" dirty="0" smtClean="0">
                <a:solidFill>
                  <a:schemeClr val="tx1"/>
                </a:solidFill>
              </a:rPr>
              <a:t> graphical user interface (GUI)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93458" y="3748193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65134" y="3748193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avail </a:t>
            </a:r>
            <a:r>
              <a:rPr lang="en-US" dirty="0" err="1" smtClean="0">
                <a:latin typeface="Courier"/>
                <a:ea typeface="Courier"/>
                <a:cs typeface="Courier"/>
                <a:sym typeface="Courier"/>
              </a:rPr>
              <a:t>matlab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3457" y="3127994"/>
            <a:ext cx="6455613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Check available </a:t>
            </a:r>
            <a:r>
              <a:rPr lang="en-US" dirty="0" err="1" smtClean="0"/>
              <a:t>matlab</a:t>
            </a:r>
            <a:r>
              <a:rPr lang="en-US" dirty="0" smtClean="0"/>
              <a:t> modules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593461" y="5220294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65137" y="5220294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$module load </a:t>
            </a:r>
            <a:r>
              <a:rPr lang="en-US" sz="3400" dirty="0" err="1" smtClean="0">
                <a:latin typeface="Courier"/>
                <a:ea typeface="Courier"/>
                <a:cs typeface="Courier"/>
              </a:rPr>
              <a:t>matlab</a:t>
            </a:r>
            <a:r>
              <a:rPr lang="en-US" sz="3400" dirty="0" smtClean="0">
                <a:latin typeface="Courier"/>
                <a:ea typeface="Courier"/>
                <a:cs typeface="Courier"/>
              </a:rPr>
              <a:t>/r2018a</a:t>
            </a:r>
            <a:endParaRPr lang="en-US" sz="3400" dirty="0">
              <a:latin typeface="Courier"/>
              <a:ea typeface="Courier"/>
              <a:cs typeface="Courier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93460" y="4600095"/>
            <a:ext cx="5610831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Load </a:t>
            </a:r>
            <a:r>
              <a:rPr lang="en-US" dirty="0" err="1" smtClean="0"/>
              <a:t>matlab</a:t>
            </a:r>
            <a:r>
              <a:rPr lang="en-US" dirty="0" smtClean="0"/>
              <a:t>/r2018a module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593457" y="6692395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65133" y="6692395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</a:t>
            </a:r>
            <a:r>
              <a:rPr lang="en-US" b="1" dirty="0" err="1" smtClean="0">
                <a:latin typeface="Courier"/>
                <a:ea typeface="Courier"/>
                <a:cs typeface="Courier"/>
                <a:sym typeface="Courier"/>
              </a:rPr>
              <a:t>matlab</a:t>
            </a:r>
            <a:endParaRPr lang="en-US" sz="3400" dirty="0">
              <a:latin typeface="Courier"/>
              <a:ea typeface="Courier"/>
              <a:cs typeface="Courier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593456" y="6072196"/>
            <a:ext cx="241284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Run </a:t>
            </a:r>
            <a:r>
              <a:rPr lang="en-US" dirty="0" err="1" smtClean="0"/>
              <a:t>matlab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593456" y="7532534"/>
            <a:ext cx="9902070" cy="6155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 smtClean="0"/>
              <a:t>Close GUI and logout from the interactive session 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593461" y="8148087"/>
            <a:ext cx="12411339" cy="61555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65137" y="8148087"/>
            <a:ext cx="11393487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SzPct val="100000"/>
              <a:defRPr sz="3400"/>
            </a:pPr>
            <a:r>
              <a:rPr lang="en-US" dirty="0"/>
              <a:t> </a:t>
            </a:r>
            <a:r>
              <a:rPr lang="en-US" b="1" dirty="0" smtClean="0">
                <a:latin typeface="Courier"/>
                <a:ea typeface="Courier"/>
                <a:cs typeface="Courier"/>
                <a:sym typeface="Courier"/>
              </a:rPr>
              <a:t>$logout</a:t>
            </a:r>
            <a:endParaRPr lang="en-US" sz="3400" dirty="0">
              <a:latin typeface="Courier"/>
              <a:ea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6219589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Shape 105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34</a:t>
            </a:fld>
            <a:endParaRPr/>
          </a:p>
        </p:txBody>
      </p:sp>
      <p:sp>
        <p:nvSpPr>
          <p:cNvPr id="1058" name="Shape 1058"/>
          <p:cNvSpPr/>
          <p:nvPr/>
        </p:nvSpPr>
        <p:spPr>
          <a:xfrm>
            <a:off x="1483715" y="5986035"/>
            <a:ext cx="1003737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/>
            <a:endParaRPr dirty="0"/>
          </a:p>
          <a:p>
            <a:pPr algn="l"/>
            <a:r>
              <a:rPr u="sng" dirty="0">
                <a:hlinkClick r:id="rId2"/>
              </a:rPr>
              <a:t>https://kb.northwestern.edu/page.php?id=70719</a:t>
            </a:r>
          </a:p>
        </p:txBody>
      </p:sp>
      <p:sp>
        <p:nvSpPr>
          <p:cNvPr id="1059" name="Shape 1059"/>
          <p:cNvSpPr/>
          <p:nvPr/>
        </p:nvSpPr>
        <p:spPr>
          <a:xfrm>
            <a:off x="3128340" y="5293889"/>
            <a:ext cx="6748120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Example Jobs </a:t>
            </a:r>
          </a:p>
        </p:txBody>
      </p:sp>
      <p:sp>
        <p:nvSpPr>
          <p:cNvPr id="1060" name="Shape 1060"/>
          <p:cNvSpPr/>
          <p:nvPr/>
        </p:nvSpPr>
        <p:spPr>
          <a:xfrm>
            <a:off x="1483715" y="3247097"/>
            <a:ext cx="1003737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u="sng">
                <a:hlinkClick r:id="rId3"/>
              </a:defRPr>
            </a:lvl1pPr>
          </a:lstStyle>
          <a:p>
            <a:pPr>
              <a:defRPr u="none"/>
            </a:pPr>
            <a:r>
              <a:rPr u="sng" dirty="0">
                <a:hlinkClick r:id="rId3"/>
              </a:rPr>
              <a:t>https://kb.northwestern.edu/page.php?id=69247</a:t>
            </a:r>
          </a:p>
        </p:txBody>
      </p:sp>
      <p:sp>
        <p:nvSpPr>
          <p:cNvPr id="1061" name="Shape 1061"/>
          <p:cNvSpPr/>
          <p:nvPr/>
        </p:nvSpPr>
        <p:spPr>
          <a:xfrm>
            <a:off x="3043561" y="1781804"/>
            <a:ext cx="6917678" cy="130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7900">
                <a:solidFill>
                  <a:srgbClr val="53585F"/>
                </a:solidFill>
              </a:defRPr>
            </a:lvl1pPr>
          </a:lstStyle>
          <a:p>
            <a:r>
              <a:t>Jobs on Quest </a:t>
            </a:r>
          </a:p>
        </p:txBody>
      </p:sp>
      <p:sp>
        <p:nvSpPr>
          <p:cNvPr id="9" name="Shape 949"/>
          <p:cNvSpPr/>
          <p:nvPr/>
        </p:nvSpPr>
        <p:spPr>
          <a:xfrm>
            <a:off x="593744" y="205422"/>
            <a:ext cx="11817339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lang="en-US" sz="4800" dirty="0" smtClean="0"/>
              <a:t>Getting Started: </a:t>
            </a:r>
            <a:r>
              <a:rPr lang="en-US" sz="4800" dirty="0"/>
              <a:t>J</a:t>
            </a:r>
            <a:r>
              <a:rPr lang="en-US" sz="4800" dirty="0" smtClean="0"/>
              <a:t>ob Submission Examples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3" name="image3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-1"/>
            <a:ext cx="13004801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064" name="Shape 1064"/>
          <p:cNvSpPr>
            <a:spLocks noGrp="1"/>
          </p:cNvSpPr>
          <p:nvPr>
            <p:ph type="title"/>
          </p:nvPr>
        </p:nvSpPr>
        <p:spPr>
          <a:xfrm>
            <a:off x="1300479" y="2480681"/>
            <a:ext cx="11704322" cy="15092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404040"/>
                </a:solidFill>
              </a:defRPr>
            </a:lvl1pPr>
          </a:lstStyle>
          <a:p>
            <a:r>
              <a:t>Questions?</a:t>
            </a:r>
          </a:p>
        </p:txBody>
      </p:sp>
      <p:sp>
        <p:nvSpPr>
          <p:cNvPr id="1065" name="Shape 1065"/>
          <p:cNvSpPr>
            <a:spLocks noGrp="1"/>
          </p:cNvSpPr>
          <p:nvPr>
            <p:ph type="body" sz="half" idx="1"/>
          </p:nvPr>
        </p:nvSpPr>
        <p:spPr>
          <a:xfrm>
            <a:off x="1300480" y="4334933"/>
            <a:ext cx="11704320" cy="2664928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404040"/>
                </a:solidFill>
              </a:defRPr>
            </a:pPr>
            <a:r>
              <a:t>email: </a:t>
            </a:r>
            <a:r>
              <a:rPr u="sng">
                <a:hlinkClick r:id="rId3"/>
              </a:rPr>
              <a:t>quest-help@northwestern.edu</a:t>
            </a:r>
          </a:p>
          <a:p>
            <a:pPr>
              <a:defRPr>
                <a:solidFill>
                  <a:srgbClr val="404040"/>
                </a:solidFill>
              </a:defRPr>
            </a:pPr>
            <a:endParaRPr u="sng">
              <a:hlinkClick r:id="rId3"/>
            </a:endParaRPr>
          </a:p>
          <a:p>
            <a:pPr>
              <a:defRPr>
                <a:solidFill>
                  <a:srgbClr val="404040"/>
                </a:solidFill>
              </a:defRPr>
            </a:pPr>
            <a:r>
              <a:t>Research Computing Services</a:t>
            </a:r>
          </a:p>
        </p:txBody>
      </p:sp>
      <p:pic>
        <p:nvPicPr>
          <p:cNvPr id="1066" name="image4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895769" y="7344870"/>
            <a:ext cx="5191964" cy="2408730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Slide Number Placeholder 1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smtClean="0"/>
              <a:t>35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pic>
        <p:nvPicPr>
          <p:cNvPr id="209" name="Screen Shot 2017-10-11 at 8.59.4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9050" y="1503548"/>
            <a:ext cx="9055101" cy="4851401"/>
          </a:xfrm>
          <a:prstGeom prst="rect">
            <a:avLst/>
          </a:prstGeom>
          <a:ln w="12700">
            <a:miter lim="400000"/>
          </a:ln>
        </p:spPr>
      </p:pic>
      <p:sp>
        <p:nvSpPr>
          <p:cNvPr id="210" name="Shape 210"/>
          <p:cNvSpPr/>
          <p:nvPr/>
        </p:nvSpPr>
        <p:spPr>
          <a:xfrm>
            <a:off x="1021502" y="6854511"/>
            <a:ext cx="10320376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53585F"/>
                </a:solidFill>
              </a:defRPr>
            </a:pPr>
            <a:r>
              <a:t>24 hour on-site security, 3-factor authentication,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firewalls and intrusion detection systems,</a:t>
            </a:r>
          </a:p>
          <a:p>
            <a:pPr>
              <a:defRPr>
                <a:solidFill>
                  <a:srgbClr val="53585F"/>
                </a:solidFill>
              </a:defRPr>
            </a:pPr>
            <a:r>
              <a:t>dedicated power station, high-throughput network</a:t>
            </a:r>
          </a:p>
        </p:txBody>
      </p:sp>
      <p:grpSp>
        <p:nvGrpSpPr>
          <p:cNvPr id="213" name="Group 213"/>
          <p:cNvGrpSpPr/>
          <p:nvPr/>
        </p:nvGrpSpPr>
        <p:grpSpPr>
          <a:xfrm>
            <a:off x="4765640" y="1032996"/>
            <a:ext cx="2832101" cy="7302501"/>
            <a:chOff x="0" y="0"/>
            <a:chExt cx="2832100" cy="7302500"/>
          </a:xfrm>
        </p:grpSpPr>
        <p:pic>
          <p:nvPicPr>
            <p:cNvPr id="212" name="Screen Shot 2017-10-11 at 9.04.12 A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15900" y="139700"/>
              <a:ext cx="2400300" cy="67437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211" name="Picture 210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2832100" cy="7302500"/>
            </a:xfrm>
            <a:prstGeom prst="rect">
              <a:avLst/>
            </a:prstGeom>
            <a:effectLst/>
          </p:spPr>
        </p:pic>
      </p:grpSp>
      <p:sp>
        <p:nvSpPr>
          <p:cNvPr id="9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1" animBg="1" advAuto="0"/>
      <p:bldP spid="213" grpId="2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grpSp>
        <p:nvGrpSpPr>
          <p:cNvPr id="185" name="Group 185"/>
          <p:cNvGrpSpPr/>
          <p:nvPr/>
        </p:nvGrpSpPr>
        <p:grpSpPr>
          <a:xfrm>
            <a:off x="1795779" y="5594958"/>
            <a:ext cx="8762011" cy="3067919"/>
            <a:chOff x="0" y="0"/>
            <a:chExt cx="8762010" cy="3067917"/>
          </a:xfrm>
        </p:grpSpPr>
        <p:sp>
          <p:nvSpPr>
            <p:cNvPr id="183" name="Shape 183"/>
            <p:cNvSpPr/>
            <p:nvPr/>
          </p:nvSpPr>
          <p:spPr>
            <a:xfrm>
              <a:off x="4700245" y="795463"/>
              <a:ext cx="4061766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core</a:t>
              </a:r>
              <a:r>
                <a:t>”: a processor</a:t>
              </a:r>
            </a:p>
          </p:txBody>
        </p:sp>
        <p:pic>
          <p:nvPicPr>
            <p:cNvPr id="184" name="Screen Shot 2017-10-09 at 2.07.09 PM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4488632" cy="3067918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6" name="Shape 186"/>
          <p:cNvSpPr/>
          <p:nvPr/>
        </p:nvSpPr>
        <p:spPr>
          <a:xfrm>
            <a:off x="5504473" y="1839551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&gt;670</a:t>
            </a:r>
            <a:endParaRPr dirty="0"/>
          </a:p>
        </p:txBody>
      </p:sp>
      <p:sp>
        <p:nvSpPr>
          <p:cNvPr id="187" name="Shape 187"/>
          <p:cNvSpPr/>
          <p:nvPr/>
        </p:nvSpPr>
        <p:spPr>
          <a:xfrm>
            <a:off x="6429396" y="6992760"/>
            <a:ext cx="1782540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lang="en-US" dirty="0" smtClean="0"/>
              <a:t>~</a:t>
            </a:r>
            <a:r>
              <a:rPr dirty="0" smtClean="0"/>
              <a:t>1</a:t>
            </a:r>
            <a:r>
              <a:rPr lang="en-US" dirty="0" smtClean="0"/>
              <a:t>8,000</a:t>
            </a:r>
            <a:endParaRPr dirty="0"/>
          </a:p>
        </p:txBody>
      </p:sp>
      <p:grpSp>
        <p:nvGrpSpPr>
          <p:cNvPr id="194" name="Group 194"/>
          <p:cNvGrpSpPr/>
          <p:nvPr/>
        </p:nvGrpSpPr>
        <p:grpSpPr>
          <a:xfrm>
            <a:off x="2649066" y="980762"/>
            <a:ext cx="9583722" cy="5094885"/>
            <a:chOff x="0" y="0"/>
            <a:chExt cx="9583721" cy="5094883"/>
          </a:xfrm>
        </p:grpSpPr>
        <p:sp>
          <p:nvSpPr>
            <p:cNvPr id="188" name="Shape 188"/>
            <p:cNvSpPr/>
            <p:nvPr/>
          </p:nvSpPr>
          <p:spPr>
            <a:xfrm>
              <a:off x="-1" y="235992"/>
              <a:ext cx="410382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node</a:t>
              </a:r>
              <a:r>
                <a:t>”: a computer</a:t>
              </a:r>
            </a:p>
          </p:txBody>
        </p:sp>
        <p:grpSp>
          <p:nvGrpSpPr>
            <p:cNvPr id="193" name="Group 193"/>
            <p:cNvGrpSpPr/>
            <p:nvPr/>
          </p:nvGrpSpPr>
          <p:grpSpPr>
            <a:xfrm>
              <a:off x="4214649" y="-1"/>
              <a:ext cx="5369073" cy="5094885"/>
              <a:chOff x="0" y="0"/>
              <a:chExt cx="5369071" cy="5094883"/>
            </a:xfrm>
          </p:grpSpPr>
          <p:pic>
            <p:nvPicPr>
              <p:cNvPr id="189" name="pasted-image.tiff"/>
              <p:cNvPicPr>
                <a:picLocks noChangeAspect="1"/>
              </p:cNvPicPr>
              <p:nvPr/>
            </p:nvPicPr>
            <p:blipFill>
              <a:blip r:embed="rId4">
                <a:extLst/>
              </a:blip>
              <a:stretch>
                <a:fillRect/>
              </a:stretch>
            </p:blipFill>
            <p:spPr>
              <a:xfrm>
                <a:off x="6800" y="185083"/>
                <a:ext cx="4481330" cy="4481331"/>
              </a:xfrm>
              <a:prstGeom prst="rect">
                <a:avLst/>
              </a:prstGeom>
              <a:ln w="12700" cap="flat">
                <a:noFill/>
                <a:miter lim="400000"/>
              </a:ln>
              <a:effectLst/>
            </p:spPr>
          </p:pic>
          <p:sp>
            <p:nvSpPr>
              <p:cNvPr id="190" name="Shape 190"/>
              <p:cNvSpPr/>
              <p:nvPr/>
            </p:nvSpPr>
            <p:spPr>
              <a:xfrm>
                <a:off x="2917308" y="-1"/>
                <a:ext cx="1209584" cy="5012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>
                  <a:alpha val="74579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>
                <a:off x="0" y="20478"/>
                <a:ext cx="1512690" cy="5074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lnTo>
                      <a:pt x="0" y="0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rgbClr val="FFFFFF">
                  <a:alpha val="75134"/>
                </a:srgbClr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>
                <a:off x="4099071" y="169860"/>
                <a:ext cx="1270001" cy="4672717"/>
              </a:xfrm>
              <a:prstGeom prst="rect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  <a:endParaRPr/>
              </a:p>
            </p:txBody>
          </p:sp>
        </p:grpSp>
      </p:grpSp>
      <p:sp>
        <p:nvSpPr>
          <p:cNvPr id="16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3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2" animBg="1" advAuto="0"/>
      <p:bldP spid="186" grpId="3" animBg="1" advAuto="0"/>
      <p:bldP spid="187" grpId="4" animBg="1" advAuto="0"/>
      <p:bldP spid="194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4294967295"/>
          </p:nvPr>
        </p:nvSpPr>
        <p:spPr>
          <a:xfrm>
            <a:off x="12098799" y="9232738"/>
            <a:ext cx="255756" cy="351997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65022" tIns="65022" rIns="65022" bIns="65022" anchor="b"/>
          <a:lstStyle>
            <a:lvl1pPr algn="r" defTabSz="650240">
              <a:defRPr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17" name="Shape 217"/>
          <p:cNvSpPr/>
          <p:nvPr/>
        </p:nvSpPr>
        <p:spPr>
          <a:xfrm>
            <a:off x="1558318" y="1676491"/>
            <a:ext cx="988816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Desktop vs. Quest</a:t>
            </a:r>
          </a:p>
        </p:txBody>
      </p:sp>
      <p:sp>
        <p:nvSpPr>
          <p:cNvPr id="218" name="Shape 218"/>
          <p:cNvSpPr/>
          <p:nvPr/>
        </p:nvSpPr>
        <p:spPr>
          <a:xfrm>
            <a:off x="4300067" y="3222998"/>
            <a:ext cx="4404666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Processor Speed:	2.2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Number of Processors:	1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Total Number of Cores: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L3 Cache:	4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t>  Memory:	8 GB</a:t>
            </a:r>
          </a:p>
        </p:txBody>
      </p:sp>
      <p:sp>
        <p:nvSpPr>
          <p:cNvPr id="219" name="Shape 219"/>
          <p:cNvSpPr/>
          <p:nvPr/>
        </p:nvSpPr>
        <p:spPr>
          <a:xfrm>
            <a:off x="4207103" y="6173486"/>
            <a:ext cx="4590594" cy="23028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Processor Speed:	2.5-3.3 GHz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Number of Processors:	2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Total Number of Cores:	</a:t>
            </a:r>
            <a:r>
              <a:rPr dirty="0" smtClean="0"/>
              <a:t>24</a:t>
            </a:r>
            <a:r>
              <a:rPr lang="en-US" dirty="0"/>
              <a:t>+</a:t>
            </a:r>
            <a:endParaRPr dirty="0"/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L2 Cache (per Core):	256 KB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L3 Cache:	30 MB</a:t>
            </a:r>
          </a:p>
          <a:p>
            <a:pPr marL="1784350" indent="-1784985" algn="l" defTabSz="457200">
              <a:tabLst>
                <a:tab pos="1778000" algn="l"/>
              </a:tabLst>
              <a:defRPr sz="2400">
                <a:latin typeface="+mj-lt"/>
                <a:ea typeface="+mj-ea"/>
                <a:cs typeface="+mj-cs"/>
                <a:sym typeface="Helvetica Neue"/>
              </a:defRPr>
            </a:pPr>
            <a:r>
              <a:rPr dirty="0"/>
              <a:t>  Memory:	128 GB</a:t>
            </a:r>
          </a:p>
        </p:txBody>
      </p:sp>
      <p:sp>
        <p:nvSpPr>
          <p:cNvPr id="220" name="Shape 220"/>
          <p:cNvSpPr/>
          <p:nvPr/>
        </p:nvSpPr>
        <p:spPr>
          <a:xfrm>
            <a:off x="2033980" y="4050581"/>
            <a:ext cx="36857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</a:t>
            </a:r>
          </a:p>
        </p:txBody>
      </p:sp>
      <p:sp>
        <p:nvSpPr>
          <p:cNvPr id="221" name="Shape 221"/>
          <p:cNvSpPr/>
          <p:nvPr/>
        </p:nvSpPr>
        <p:spPr>
          <a:xfrm>
            <a:off x="1647597" y="6420227"/>
            <a:ext cx="114133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smtClean="0"/>
              <a:t>670+</a:t>
            </a:r>
          </a:p>
        </p:txBody>
      </p:sp>
      <p:sp>
        <p:nvSpPr>
          <p:cNvPr id="9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724431779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 animBg="1" advAuto="0"/>
      <p:bldP spid="219" grpId="0" animBg="1" advAuto="0"/>
      <p:bldP spid="220" grpId="0" animBg="1" advAuto="0"/>
      <p:bldP spid="221" grpId="0" animBg="1" advAuto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grpSp>
        <p:nvGrpSpPr>
          <p:cNvPr id="202" name="Group 202"/>
          <p:cNvGrpSpPr/>
          <p:nvPr/>
        </p:nvGrpSpPr>
        <p:grpSpPr>
          <a:xfrm>
            <a:off x="1141944" y="1169668"/>
            <a:ext cx="10313591" cy="3492501"/>
            <a:chOff x="85267" y="0"/>
            <a:chExt cx="10313589" cy="3492500"/>
          </a:xfrm>
        </p:grpSpPr>
        <p:sp>
          <p:nvSpPr>
            <p:cNvPr id="200" name="Shape 200"/>
            <p:cNvSpPr/>
            <p:nvPr/>
          </p:nvSpPr>
          <p:spPr>
            <a:xfrm>
              <a:off x="85267" y="1171193"/>
              <a:ext cx="5195622" cy="1193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solidFill>
                    <a:srgbClr val="53585F"/>
                  </a:solidFill>
                </a:defRPr>
              </a:pPr>
              <a:r>
                <a:t>“</a:t>
              </a:r>
              <a:r>
                <a:rPr>
                  <a:solidFill>
                    <a:srgbClr val="000000"/>
                  </a:solidFill>
                </a:rPr>
                <a:t>infiniband</a:t>
              </a:r>
              <a:r>
                <a:t>”: high-speed</a:t>
              </a:r>
            </a:p>
            <a:p>
              <a:pPr>
                <a:defRPr>
                  <a:solidFill>
                    <a:srgbClr val="53585F"/>
                  </a:solidFill>
                </a:defRPr>
              </a:pPr>
              <a:r>
                <a:t>inter-connect</a:t>
              </a:r>
            </a:p>
          </p:txBody>
        </p:sp>
        <p:pic>
          <p:nvPicPr>
            <p:cNvPr id="201" name="Screen Shot 2017-10-09 at 2.04.06 PM.pn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5979257" y="0"/>
              <a:ext cx="4419601" cy="34925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205" name="Group 205"/>
          <p:cNvGrpSpPr/>
          <p:nvPr/>
        </p:nvGrpSpPr>
        <p:grpSpPr>
          <a:xfrm>
            <a:off x="2960894" y="4251465"/>
            <a:ext cx="7083012" cy="4685852"/>
            <a:chOff x="0" y="0"/>
            <a:chExt cx="7083010" cy="4685850"/>
          </a:xfrm>
        </p:grpSpPr>
        <p:sp>
          <p:nvSpPr>
            <p:cNvPr id="203" name="Shape 203"/>
            <p:cNvSpPr/>
            <p:nvPr/>
          </p:nvSpPr>
          <p:spPr>
            <a:xfrm>
              <a:off x="3970392" y="2817451"/>
              <a:ext cx="311261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53585F"/>
                  </a:solidFill>
                </a:defRPr>
              </a:lvl1pPr>
            </a:lstStyle>
            <a:p>
              <a:r>
                <a:t>nodes in racks</a:t>
              </a:r>
            </a:p>
          </p:txBody>
        </p:sp>
        <p:pic>
          <p:nvPicPr>
            <p:cNvPr id="204" name="pasted-image.tif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3514389" cy="468585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2" grpId="1" animBg="1" advAuto="0"/>
      <p:bldP spid="205" grpId="2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917" name="Shape 917"/>
          <p:cNvSpPr/>
          <p:nvPr/>
        </p:nvSpPr>
        <p:spPr>
          <a:xfrm>
            <a:off x="1115599" y="2216444"/>
            <a:ext cx="442428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670+</a:t>
            </a:r>
            <a:r>
              <a:rPr dirty="0" smtClean="0"/>
              <a:t> </a:t>
            </a:r>
            <a:r>
              <a:rPr dirty="0"/>
              <a:t>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1044442" y="2929155"/>
            <a:ext cx="479618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 smtClean="0"/>
              <a:t>128</a:t>
            </a:r>
            <a:r>
              <a:rPr lang="en-US" dirty="0" smtClean="0"/>
              <a:t> GB or 96 GB</a:t>
            </a:r>
            <a:r>
              <a:rPr dirty="0" smtClean="0"/>
              <a:t> </a:t>
            </a:r>
            <a:r>
              <a:rPr dirty="0"/>
              <a:t>RAM</a:t>
            </a:r>
          </a:p>
        </p:txBody>
      </p:sp>
      <p:grpSp>
        <p:nvGrpSpPr>
          <p:cNvPr id="926" name="Group 926"/>
          <p:cNvGrpSpPr/>
          <p:nvPr/>
        </p:nvGrpSpPr>
        <p:grpSpPr>
          <a:xfrm>
            <a:off x="8913650" y="2728864"/>
            <a:ext cx="3462486" cy="3443072"/>
            <a:chOff x="0" y="0"/>
            <a:chExt cx="3462484" cy="3443071"/>
          </a:xfrm>
        </p:grpSpPr>
        <p:sp>
          <p:nvSpPr>
            <p:cNvPr id="919" name="Shape 919"/>
            <p:cNvSpPr/>
            <p:nvPr/>
          </p:nvSpPr>
          <p:spPr>
            <a:xfrm>
              <a:off x="0" y="0"/>
              <a:ext cx="3418178" cy="647700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0" name="Shape 920"/>
            <p:cNvSpPr/>
            <p:nvPr/>
          </p:nvSpPr>
          <p:spPr>
            <a:xfrm>
              <a:off x="0" y="2795370"/>
              <a:ext cx="3418178" cy="647701"/>
            </a:xfrm>
            <a:prstGeom prst="ellipse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21" name="Shape 921"/>
            <p:cNvSpPr/>
            <p:nvPr/>
          </p:nvSpPr>
          <p:spPr>
            <a:xfrm flipV="1">
              <a:off x="266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2" name="Shape 922"/>
            <p:cNvSpPr/>
            <p:nvPr/>
          </p:nvSpPr>
          <p:spPr>
            <a:xfrm flipV="1">
              <a:off x="3420652" y="321063"/>
              <a:ext cx="1" cy="2806799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23" name="Shape 923"/>
            <p:cNvSpPr/>
            <p:nvPr/>
          </p:nvSpPr>
          <p:spPr>
            <a:xfrm>
              <a:off x="978483" y="0"/>
              <a:ext cx="1461212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r>
                <a:t>3.5 PB</a:t>
              </a:r>
            </a:p>
          </p:txBody>
        </p:sp>
        <p:sp>
          <p:nvSpPr>
            <p:cNvPr id="924" name="Shape 924"/>
            <p:cNvSpPr/>
            <p:nvPr/>
          </p:nvSpPr>
          <p:spPr>
            <a:xfrm>
              <a:off x="406754" y="952417"/>
              <a:ext cx="2604669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/home/</a:t>
              </a:r>
              <a:r>
                <a:rPr dirty="0" err="1"/>
                <a:t>netID</a:t>
              </a:r>
              <a:endParaRPr dirty="0"/>
            </a:p>
          </p:txBody>
        </p:sp>
        <p:sp>
          <p:nvSpPr>
            <p:cNvPr id="925" name="Shape 925"/>
            <p:cNvSpPr/>
            <p:nvPr/>
          </p:nvSpPr>
          <p:spPr>
            <a:xfrm>
              <a:off x="0" y="1534816"/>
              <a:ext cx="3462484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 algn="l"/>
            </a:lstStyle>
            <a:p>
              <a:r>
                <a:rPr dirty="0"/>
                <a:t>/</a:t>
              </a:r>
              <a:r>
                <a:rPr dirty="0" smtClean="0"/>
                <a:t>projects/p123</a:t>
              </a:r>
              <a:r>
                <a:rPr lang="en-US" dirty="0" smtClean="0"/>
                <a:t>xx</a:t>
              </a:r>
              <a:endParaRPr dirty="0"/>
            </a:p>
          </p:txBody>
        </p:sp>
      </p:grp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dirty="0" smtClean="0"/>
              <a:t>Access, c</a:t>
            </a:r>
            <a:r>
              <a:rPr dirty="0" smtClean="0"/>
              <a:t>ompute </a:t>
            </a:r>
            <a:r>
              <a:rPr lang="en-US" dirty="0" smtClean="0"/>
              <a:t>&amp;</a:t>
            </a:r>
            <a:r>
              <a:rPr dirty="0" smtClean="0"/>
              <a:t> storage</a:t>
            </a:r>
            <a:endParaRPr dirty="0"/>
          </a:p>
        </p:txBody>
      </p:sp>
      <p:grpSp>
        <p:nvGrpSpPr>
          <p:cNvPr id="941" name="Group 941"/>
          <p:cNvGrpSpPr/>
          <p:nvPr/>
        </p:nvGrpSpPr>
        <p:grpSpPr>
          <a:xfrm>
            <a:off x="673205" y="6160783"/>
            <a:ext cx="6105478" cy="2771370"/>
            <a:chOff x="0" y="-1"/>
            <a:chExt cx="6105476" cy="2771369"/>
          </a:xfrm>
        </p:grpSpPr>
        <p:sp>
          <p:nvSpPr>
            <p:cNvPr id="928" name="Shape 928"/>
            <p:cNvSpPr/>
            <p:nvPr/>
          </p:nvSpPr>
          <p:spPr>
            <a:xfrm>
              <a:off x="79794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21</a:t>
              </a:r>
              <a:endParaRPr dirty="0"/>
            </a:p>
          </p:txBody>
        </p:sp>
        <p:sp>
          <p:nvSpPr>
            <p:cNvPr id="929" name="Shape 929"/>
            <p:cNvSpPr/>
            <p:nvPr/>
          </p:nvSpPr>
          <p:spPr>
            <a:xfrm>
              <a:off x="1671859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22</a:t>
              </a:r>
              <a:endParaRPr dirty="0"/>
            </a:p>
          </p:txBody>
        </p:sp>
        <p:sp>
          <p:nvSpPr>
            <p:cNvPr id="930" name="Shape 930"/>
            <p:cNvSpPr/>
            <p:nvPr/>
          </p:nvSpPr>
          <p:spPr>
            <a:xfrm>
              <a:off x="3263923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23</a:t>
              </a:r>
              <a:endParaRPr dirty="0"/>
            </a:p>
          </p:txBody>
        </p:sp>
        <p:sp>
          <p:nvSpPr>
            <p:cNvPr id="931" name="Shape 931"/>
            <p:cNvSpPr/>
            <p:nvPr/>
          </p:nvSpPr>
          <p:spPr>
            <a:xfrm>
              <a:off x="4855988" y="1237371"/>
              <a:ext cx="121668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400"/>
              </a:lvl1pPr>
            </a:lstStyle>
            <a:p>
              <a:r>
                <a:rPr dirty="0" smtClean="0"/>
                <a:t>quser</a:t>
              </a:r>
              <a:r>
                <a:rPr lang="en-US" dirty="0" smtClean="0"/>
                <a:t>24</a:t>
              </a:r>
              <a:endParaRPr dirty="0"/>
            </a:p>
          </p:txBody>
        </p:sp>
        <p:sp>
          <p:nvSpPr>
            <p:cNvPr id="932" name="Shape 932"/>
            <p:cNvSpPr/>
            <p:nvPr/>
          </p:nvSpPr>
          <p:spPr>
            <a:xfrm>
              <a:off x="1639052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3" name="Shape 933"/>
            <p:cNvSpPr/>
            <p:nvPr/>
          </p:nvSpPr>
          <p:spPr>
            <a:xfrm>
              <a:off x="53134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4" name="Shape 934"/>
            <p:cNvSpPr/>
            <p:nvPr/>
          </p:nvSpPr>
          <p:spPr>
            <a:xfrm>
              <a:off x="3243410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5" name="Shape 935"/>
            <p:cNvSpPr/>
            <p:nvPr/>
          </p:nvSpPr>
          <p:spPr>
            <a:xfrm>
              <a:off x="4835475" y="1194114"/>
              <a:ext cx="1270001" cy="558436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36" name="Shape 936"/>
            <p:cNvSpPr/>
            <p:nvPr/>
          </p:nvSpPr>
          <p:spPr>
            <a:xfrm>
              <a:off x="4159403" y="13140"/>
              <a:ext cx="837916" cy="110917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7" name="Shape 937"/>
            <p:cNvSpPr/>
            <p:nvPr/>
          </p:nvSpPr>
          <p:spPr>
            <a:xfrm>
              <a:off x="4003561" y="7232"/>
              <a:ext cx="1" cy="111333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8" name="Shape 938"/>
            <p:cNvSpPr/>
            <p:nvPr/>
          </p:nvSpPr>
          <p:spPr>
            <a:xfrm flipH="1">
              <a:off x="2749952" y="7232"/>
              <a:ext cx="1122313" cy="1122313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39" name="Shape 939"/>
            <p:cNvSpPr/>
            <p:nvPr/>
          </p:nvSpPr>
          <p:spPr>
            <a:xfrm flipH="1">
              <a:off x="1369071" y="-1"/>
              <a:ext cx="2347351" cy="1132312"/>
            </a:xfrm>
            <a:prstGeom prst="line">
              <a:avLst/>
            </a:prstGeom>
            <a:noFill/>
            <a:ln w="25400" cap="flat">
              <a:solidFill>
                <a:schemeClr val="accent6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0" name="Shape 940"/>
            <p:cNvSpPr/>
            <p:nvPr/>
          </p:nvSpPr>
          <p:spPr>
            <a:xfrm>
              <a:off x="0" y="2123667"/>
              <a:ext cx="2502713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t>login nodes</a:t>
              </a:r>
            </a:p>
          </p:txBody>
        </p:sp>
      </p:grpSp>
      <p:sp>
        <p:nvSpPr>
          <p:cNvPr id="942" name="Shape 942"/>
          <p:cNvSpPr/>
          <p:nvPr/>
        </p:nvSpPr>
        <p:spPr>
          <a:xfrm>
            <a:off x="5621029" y="8284450"/>
            <a:ext cx="725576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ssh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netID@quest.northwestern.edu</a:t>
            </a:r>
          </a:p>
        </p:txBody>
      </p:sp>
      <p:sp>
        <p:nvSpPr>
          <p:cNvPr id="943" name="Shape 943"/>
          <p:cNvSpPr/>
          <p:nvPr/>
        </p:nvSpPr>
        <p:spPr>
          <a:xfrm>
            <a:off x="5803900" y="4241800"/>
            <a:ext cx="2778090" cy="1270000"/>
          </a:xfrm>
          <a:prstGeom prst="leftRightArrow">
            <a:avLst>
              <a:gd name="adj1" fmla="val 32000"/>
              <a:gd name="adj2" fmla="val 44000"/>
            </a:avLst>
          </a:prstGeom>
          <a:blipFill>
            <a:blip r:embed="rId2"/>
          </a:blipFill>
          <a:ln w="12700">
            <a:miter lim="400000"/>
          </a:ln>
          <a:effectLst>
            <a:outerShdw blurRad="25400" dist="25400" dir="2388334" rotWithShape="0">
              <a:srgbClr val="000000">
                <a:alpha val="7931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44" name="Shape 944"/>
          <p:cNvSpPr/>
          <p:nvPr/>
        </p:nvSpPr>
        <p:spPr>
          <a:xfrm>
            <a:off x="6232367" y="4600601"/>
            <a:ext cx="192115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Infiniband</a:t>
            </a:r>
          </a:p>
        </p:txBody>
      </p:sp>
      <p:grpSp>
        <p:nvGrpSpPr>
          <p:cNvPr id="948" name="Group 948"/>
          <p:cNvGrpSpPr/>
          <p:nvPr/>
        </p:nvGrpSpPr>
        <p:grpSpPr>
          <a:xfrm>
            <a:off x="5533114" y="5633542"/>
            <a:ext cx="2354100" cy="1591221"/>
            <a:chOff x="0" y="0"/>
            <a:chExt cx="2354100" cy="1591220"/>
          </a:xfrm>
        </p:grpSpPr>
        <p:sp>
          <p:nvSpPr>
            <p:cNvPr id="945" name="Shape 945"/>
            <p:cNvSpPr/>
            <p:nvPr/>
          </p:nvSpPr>
          <p:spPr>
            <a:xfrm>
              <a:off x="71423" y="335825"/>
              <a:ext cx="2282677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r>
                <a:rPr lang="en-US" dirty="0" smtClean="0"/>
                <a:t>Submit job</a:t>
              </a:r>
              <a:endParaRPr dirty="0"/>
            </a:p>
          </p:txBody>
        </p:sp>
        <p:sp>
          <p:nvSpPr>
            <p:cNvPr id="946" name="Shape 946"/>
            <p:cNvSpPr/>
            <p:nvPr/>
          </p:nvSpPr>
          <p:spPr>
            <a:xfrm flipV="1">
              <a:off x="1307307" y="934870"/>
              <a:ext cx="1" cy="65635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  <p:sp>
          <p:nvSpPr>
            <p:cNvPr id="947" name="Shape 947"/>
            <p:cNvSpPr/>
            <p:nvPr/>
          </p:nvSpPr>
          <p:spPr>
            <a:xfrm flipH="1" flipV="1">
              <a:off x="0" y="0"/>
              <a:ext cx="575220" cy="575220"/>
            </a:xfrm>
            <a:prstGeom prst="line">
              <a:avLst/>
            </a:prstGeom>
            <a:noFill/>
            <a:ln w="25400" cap="flat">
              <a:solidFill>
                <a:srgbClr val="000000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  <a:endParaRPr/>
            </a:p>
          </p:txBody>
        </p:sp>
      </p:grp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256" y="3671274"/>
            <a:ext cx="504190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7" name="Shape 925"/>
          <p:cNvSpPr/>
          <p:nvPr/>
        </p:nvSpPr>
        <p:spPr>
          <a:xfrm>
            <a:off x="9218949" y="4845622"/>
            <a:ext cx="2949525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numCol="1" anchor="ctr">
            <a:spAutoFit/>
          </a:bodyPr>
          <a:lstStyle>
            <a:lvl1pPr algn="l"/>
          </a:lstStyle>
          <a:p>
            <a:r>
              <a:rPr dirty="0"/>
              <a:t>/</a:t>
            </a:r>
            <a:r>
              <a:rPr dirty="0" smtClean="0"/>
              <a:t>projects/</a:t>
            </a:r>
            <a:r>
              <a:rPr lang="en-US" dirty="0" smtClean="0"/>
              <a:t>b</a:t>
            </a:r>
            <a:r>
              <a:rPr dirty="0" smtClean="0"/>
              <a:t>1</a:t>
            </a:r>
            <a:r>
              <a:rPr lang="en-US" dirty="0" smtClean="0"/>
              <a:t>xx</a:t>
            </a:r>
            <a:endParaRPr dirty="0"/>
          </a:p>
        </p:txBody>
      </p:sp>
      <p:sp>
        <p:nvSpPr>
          <p:cNvPr id="3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229048388"/>
      </p:ext>
    </p:extLst>
  </p:cSld>
  <p:clrMapOvr>
    <a:masterClrMapping/>
  </p:clrMapOvr>
  <p:transition spd="slow"/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/>
          </p:cNvSpPr>
          <p:nvPr>
            <p:ph type="sldNum" sz="quarter" idx="2"/>
          </p:nvPr>
        </p:nvSpPr>
        <p:spPr>
          <a:xfrm>
            <a:off x="12098801" y="9232739"/>
            <a:ext cx="255759" cy="352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917" name="Shape 917"/>
          <p:cNvSpPr/>
          <p:nvPr/>
        </p:nvSpPr>
        <p:spPr>
          <a:xfrm>
            <a:off x="8086599" y="2547921"/>
            <a:ext cx="4424288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670+</a:t>
            </a:r>
            <a:r>
              <a:rPr dirty="0" smtClean="0"/>
              <a:t> </a:t>
            </a:r>
            <a:r>
              <a:rPr dirty="0"/>
              <a:t>compute nodes</a:t>
            </a:r>
          </a:p>
        </p:txBody>
      </p:sp>
      <p:sp>
        <p:nvSpPr>
          <p:cNvPr id="918" name="Shape 918"/>
          <p:cNvSpPr/>
          <p:nvPr/>
        </p:nvSpPr>
        <p:spPr>
          <a:xfrm>
            <a:off x="7990758" y="3200067"/>
            <a:ext cx="474488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dirty="0"/>
              <a:t>128 GB </a:t>
            </a:r>
            <a:r>
              <a:rPr dirty="0" smtClean="0"/>
              <a:t>RAM</a:t>
            </a:r>
            <a:r>
              <a:rPr lang="en-US" dirty="0" smtClean="0"/>
              <a:t> (Q5, Q6)</a:t>
            </a:r>
            <a:endParaRPr dirty="0"/>
          </a:p>
        </p:txBody>
      </p:sp>
      <p:sp>
        <p:nvSpPr>
          <p:cNvPr id="927" name="Shape 927"/>
          <p:cNvSpPr/>
          <p:nvPr/>
        </p:nvSpPr>
        <p:spPr>
          <a:xfrm>
            <a:off x="777664" y="1123893"/>
            <a:ext cx="11449472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lang="en-US" dirty="0" smtClean="0"/>
              <a:t>Node Architectures</a:t>
            </a:r>
            <a:r>
              <a:rPr dirty="0" smtClean="0"/>
              <a:t>:</a:t>
            </a:r>
            <a:r>
              <a:rPr lang="en-US" dirty="0" smtClean="0"/>
              <a:t> 3 Generation of Nodes</a:t>
            </a:r>
            <a:endParaRPr dirty="0"/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3047914" y="2828465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0" name="Straight Connector 949"/>
          <p:cNvCxnSpPr/>
          <p:nvPr/>
        </p:nvCxnSpPr>
        <p:spPr>
          <a:xfrm flipH="1">
            <a:off x="6042565" y="2831669"/>
            <a:ext cx="11332" cy="3986718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lg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51" name="Shape 917"/>
          <p:cNvSpPr/>
          <p:nvPr/>
        </p:nvSpPr>
        <p:spPr>
          <a:xfrm>
            <a:off x="169730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Q5</a:t>
            </a:r>
          </a:p>
        </p:txBody>
      </p:sp>
      <p:sp>
        <p:nvSpPr>
          <p:cNvPr id="952" name="Shape 917"/>
          <p:cNvSpPr/>
          <p:nvPr/>
        </p:nvSpPr>
        <p:spPr>
          <a:xfrm>
            <a:off x="420016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Q6</a:t>
            </a:r>
          </a:p>
        </p:txBody>
      </p:sp>
      <p:sp>
        <p:nvSpPr>
          <p:cNvPr id="953" name="Shape 917"/>
          <p:cNvSpPr/>
          <p:nvPr/>
        </p:nvSpPr>
        <p:spPr>
          <a:xfrm>
            <a:off x="6432316" y="6579999"/>
            <a:ext cx="71814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Q8</a:t>
            </a:r>
          </a:p>
        </p:txBody>
      </p:sp>
      <p:sp>
        <p:nvSpPr>
          <p:cNvPr id="954" name="Shape 917"/>
          <p:cNvSpPr/>
          <p:nvPr/>
        </p:nvSpPr>
        <p:spPr>
          <a:xfrm>
            <a:off x="8004010" y="5050597"/>
            <a:ext cx="4350550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Q5 </a:t>
            </a:r>
            <a:r>
              <a:rPr lang="en-US" dirty="0" smtClean="0">
                <a:sym typeface="Wingdings" panose="05000000000000000000" pitchFamily="2" charset="2"/>
              </a:rPr>
              <a:t> 24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Q6  28 cores/node</a:t>
            </a:r>
          </a:p>
          <a:p>
            <a:r>
              <a:rPr lang="en-US" dirty="0" smtClean="0">
                <a:sym typeface="Wingdings" panose="05000000000000000000" pitchFamily="2" charset="2"/>
              </a:rPr>
              <a:t>Q8  28 cores/node</a:t>
            </a:r>
            <a:endParaRPr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" r="1904"/>
          <a:stretch/>
        </p:blipFill>
        <p:spPr bwMode="auto">
          <a:xfrm>
            <a:off x="731520" y="3073645"/>
            <a:ext cx="6327648" cy="3371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hape 918"/>
          <p:cNvSpPr/>
          <p:nvPr/>
        </p:nvSpPr>
        <p:spPr>
          <a:xfrm>
            <a:off x="8276662" y="3881142"/>
            <a:ext cx="3616375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/>
          </a:lstStyle>
          <a:p>
            <a:r>
              <a:rPr lang="en-US" dirty="0" smtClean="0"/>
              <a:t>96</a:t>
            </a:r>
            <a:r>
              <a:rPr dirty="0" smtClean="0"/>
              <a:t> </a:t>
            </a:r>
            <a:r>
              <a:rPr dirty="0"/>
              <a:t>GB </a:t>
            </a:r>
            <a:r>
              <a:rPr dirty="0" smtClean="0"/>
              <a:t>RAM</a:t>
            </a:r>
            <a:r>
              <a:rPr lang="en-US" dirty="0" smtClean="0"/>
              <a:t> (Q8)</a:t>
            </a:r>
            <a:endParaRPr dirty="0"/>
          </a:p>
        </p:txBody>
      </p:sp>
      <p:sp>
        <p:nvSpPr>
          <p:cNvPr id="18" name="Shape 949"/>
          <p:cNvSpPr/>
          <p:nvPr/>
        </p:nvSpPr>
        <p:spPr>
          <a:xfrm>
            <a:off x="576899" y="205422"/>
            <a:ext cx="11851001" cy="84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53585F"/>
                </a:solidFill>
              </a:defRPr>
            </a:lvl1pPr>
          </a:lstStyle>
          <a:p>
            <a:r>
              <a:rPr sz="4800" dirty="0"/>
              <a:t>Quest: </a:t>
            </a:r>
            <a:r>
              <a:rPr lang="en-US" sz="4800" dirty="0"/>
              <a:t>High Performance Compute Cluster</a:t>
            </a:r>
            <a:endParaRPr sz="4800" dirty="0"/>
          </a:p>
        </p:txBody>
      </p:sp>
    </p:spTree>
    <p:extLst>
      <p:ext uri="{BB962C8B-B14F-4D97-AF65-F5344CB8AC3E}">
        <p14:creationId xmlns:p14="http://schemas.microsoft.com/office/powerpoint/2010/main" val="1245729688"/>
      </p:ext>
    </p:extLst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1" grpId="0" animBg="1"/>
      <p:bldP spid="952" grpId="0" animBg="1"/>
      <p:bldP spid="953" grpId="0" animBg="1"/>
      <p:bldP spid="95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21864</TotalTime>
  <Words>1723</Words>
  <Application>Microsoft Office PowerPoint</Application>
  <PresentationFormat>Custom</PresentationFormat>
  <Paragraphs>377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Courier</vt:lpstr>
      <vt:lpstr>Courier New</vt:lpstr>
      <vt:lpstr>Helvetica</vt:lpstr>
      <vt:lpstr>Helvetica Light</vt:lpstr>
      <vt:lpstr>Helvetica Neue</vt:lpstr>
      <vt:lpstr>Menlo</vt:lpstr>
      <vt:lpstr>Wingdings</vt:lpstr>
      <vt:lpstr>White</vt:lpstr>
      <vt:lpstr>Computational Skills for Researchers Intro to Quest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text editor: vi/vim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Skills for Researchers Intro to Quest</dc:title>
  <dc:creator>alper</dc:creator>
  <cp:lastModifiedBy>Alper Kinaci</cp:lastModifiedBy>
  <cp:revision>189</cp:revision>
  <dcterms:modified xsi:type="dcterms:W3CDTF">2019-06-26T14:57:33Z</dcterms:modified>
</cp:coreProperties>
</file>